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268" r:id="rId3"/>
    <p:sldId id="257" r:id="rId4"/>
    <p:sldId id="266" r:id="rId5"/>
    <p:sldId id="262" r:id="rId6"/>
    <p:sldId id="258" r:id="rId7"/>
    <p:sldId id="264" r:id="rId8"/>
    <p:sldId id="270" r:id="rId9"/>
    <p:sldId id="271" r:id="rId10"/>
    <p:sldId id="263" r:id="rId11"/>
    <p:sldId id="260" r:id="rId12"/>
    <p:sldId id="261" r:id="rId13"/>
    <p:sldId id="259" r:id="rId14"/>
    <p:sldId id="265" r:id="rId15"/>
    <p:sldId id="267" r:id="rId16"/>
    <p:sldId id="269"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16"/>
    <p:restoredTop sz="94444"/>
  </p:normalViewPr>
  <p:slideViewPr>
    <p:cSldViewPr snapToGrid="0" snapToObjects="1">
      <p:cViewPr varScale="1">
        <p:scale>
          <a:sx n="121" d="100"/>
          <a:sy n="121" d="100"/>
        </p:scale>
        <p:origin x="4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0E77CB4-E9DF-3D44-BBF2-2EC71342A971}" type="datetimeFigureOut">
              <a:rPr lang="en-US" smtClean="0"/>
              <a:t>8/7/20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B556DFB-7C96-7943-B5C7-C4F37EB736EE}" type="slidenum">
              <a:rPr lang="en-US" smtClean="0"/>
              <a:t>‹#›</a:t>
            </a:fld>
            <a:endParaRPr lang="en-US"/>
          </a:p>
        </p:txBody>
      </p:sp>
    </p:spTree>
    <p:extLst>
      <p:ext uri="{BB962C8B-B14F-4D97-AF65-F5344CB8AC3E}">
        <p14:creationId xmlns:p14="http://schemas.microsoft.com/office/powerpoint/2010/main" val="2047960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2496DC-DA34-0543-B2FF-0A2B4F08D346}" type="datetimeFigureOut">
              <a:rPr lang="en-US" smtClean="0"/>
              <a:t>8/7/20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FCC446-B2E3-C14D-A7BC-9B7EBE3631F3}" type="slidenum">
              <a:rPr lang="en-US" smtClean="0"/>
              <a:t>‹#›</a:t>
            </a:fld>
            <a:endParaRPr lang="en-US"/>
          </a:p>
        </p:txBody>
      </p:sp>
    </p:spTree>
    <p:extLst>
      <p:ext uri="{BB962C8B-B14F-4D97-AF65-F5344CB8AC3E}">
        <p14:creationId xmlns:p14="http://schemas.microsoft.com/office/powerpoint/2010/main" val="740184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CC446-B2E3-C14D-A7BC-9B7EBE3631F3}" type="slidenum">
              <a:rPr lang="en-US" smtClean="0"/>
              <a:t>1</a:t>
            </a:fld>
            <a:endParaRPr lang="en-US"/>
          </a:p>
        </p:txBody>
      </p:sp>
    </p:spTree>
    <p:extLst>
      <p:ext uri="{BB962C8B-B14F-4D97-AF65-F5344CB8AC3E}">
        <p14:creationId xmlns:p14="http://schemas.microsoft.com/office/powerpoint/2010/main" val="1125819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CC446-B2E3-C14D-A7BC-9B7EBE3631F3}" type="slidenum">
              <a:rPr lang="en-US" smtClean="0"/>
              <a:t>4</a:t>
            </a:fld>
            <a:endParaRPr lang="en-US"/>
          </a:p>
        </p:txBody>
      </p:sp>
    </p:spTree>
    <p:extLst>
      <p:ext uri="{BB962C8B-B14F-4D97-AF65-F5344CB8AC3E}">
        <p14:creationId xmlns:p14="http://schemas.microsoft.com/office/powerpoint/2010/main" val="106557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CC446-B2E3-C14D-A7BC-9B7EBE3631F3}" type="slidenum">
              <a:rPr lang="en-US" smtClean="0"/>
              <a:t>7</a:t>
            </a:fld>
            <a:endParaRPr lang="en-US"/>
          </a:p>
        </p:txBody>
      </p:sp>
    </p:spTree>
    <p:extLst>
      <p:ext uri="{BB962C8B-B14F-4D97-AF65-F5344CB8AC3E}">
        <p14:creationId xmlns:p14="http://schemas.microsoft.com/office/powerpoint/2010/main" val="159834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CC446-B2E3-C14D-A7BC-9B7EBE3631F3}" type="slidenum">
              <a:rPr lang="en-US" smtClean="0"/>
              <a:t>9</a:t>
            </a:fld>
            <a:endParaRPr lang="en-US"/>
          </a:p>
        </p:txBody>
      </p:sp>
    </p:spTree>
    <p:extLst>
      <p:ext uri="{BB962C8B-B14F-4D97-AF65-F5344CB8AC3E}">
        <p14:creationId xmlns:p14="http://schemas.microsoft.com/office/powerpoint/2010/main" val="793670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CC446-B2E3-C14D-A7BC-9B7EBE3631F3}" type="slidenum">
              <a:rPr lang="en-US" smtClean="0"/>
              <a:t>12</a:t>
            </a:fld>
            <a:endParaRPr lang="en-US"/>
          </a:p>
        </p:txBody>
      </p:sp>
    </p:spTree>
    <p:extLst>
      <p:ext uri="{BB962C8B-B14F-4D97-AF65-F5344CB8AC3E}">
        <p14:creationId xmlns:p14="http://schemas.microsoft.com/office/powerpoint/2010/main" val="776738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8/7/20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epa.gov/pesticide-registration/list-n-disinfectants-use-against-sars-cov-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cdc.gov/coronavirus/2019-ncov/prevent-getting-sick/cloth-face-cover-guidance.html#recent-studies" TargetMode="External"/><Relationship Id="rId4" Type="http://schemas.openxmlformats.org/officeDocument/2006/relationships/hyperlink" Target="https://www.cdc.gov/coronavirus/2019-ncov/prevent-getting-sick/social-distancing.html" TargetMode="External"/><Relationship Id="rId5" Type="http://schemas.openxmlformats.org/officeDocument/2006/relationships/hyperlink" Target="https://www.cdc.gov/coronavirus/2019-ncov/need-extra-precautions/people-at-higher-risk-old.html" TargetMode="External"/><Relationship Id="rId6" Type="http://schemas.openxmlformats.org/officeDocument/2006/relationships/hyperlink" Target="https://www.cdc.gov/coronavirus/2019-ncov/prevent-getting-sick/prevention.html" TargetMode="External"/><Relationship Id="rId1" Type="http://schemas.openxmlformats.org/officeDocument/2006/relationships/slideLayout" Target="../slideLayouts/slideLayout2.xml"/><Relationship Id="rId2" Type="http://schemas.openxmlformats.org/officeDocument/2006/relationships/hyperlink" Target="https://www.cdc.gov/coronavirus/2019-ncov/prevent-getting-sick/how-covid-spread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tif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dc.gov/coronavirus/2019-ncov/symptoms-testing/symptoms.html" TargetMode="External"/><Relationship Id="rId3" Type="http://schemas.openxmlformats.org/officeDocument/2006/relationships/hyperlink" Target="https://www.cdc.gov/coronavirus/2019-ncov/symptoms-testing/symptoms.html#seek-medical-atten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dc.gov/coronavirus/2019-ncov/testing/serology-overview.html" TargetMode="External"/><Relationship Id="rId4" Type="http://schemas.openxmlformats.org/officeDocument/2006/relationships/hyperlink" Target="https://www.cdc.gov/coronavirus/2019-ncov/prevent-getting-sick/prevention.html" TargetMode="External"/><Relationship Id="rId5" Type="http://schemas.openxmlformats.org/officeDocument/2006/relationships/hyperlink" Target="https://www.cdc.gov/coronavirus/2019-ncov/if-you-are-sick/index.html" TargetMode="External"/><Relationship Id="rId1" Type="http://schemas.openxmlformats.org/officeDocument/2006/relationships/slideLayout" Target="../slideLayouts/slideLayout2.xml"/><Relationship Id="rId2" Type="http://schemas.openxmlformats.org/officeDocument/2006/relationships/hyperlink" Target="https://www.cdc.gov/coronavirus/2019-ncov/testing/diagnostic-testing.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cdc.gov/coronavirus/2019-ncov/symptoms-testing/symptom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dc.gov/coronavirus/2019-ncov/prevent-getting-sick/how-covid-spread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cdc.gov/handwashing/when-how-handwashing.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dc.gov/coronavirus/2019-ncov/prevent-getting-sick/social-distancing.html" TargetMode="External"/><Relationship Id="rId3" Type="http://schemas.openxmlformats.org/officeDocument/2006/relationships/hyperlink" Target="https://www.cdc.gov/coronavirus/2019-ncov/need-extra-precautions/people-at-higher-risk.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pa.gov/pesticide-registration/list-n-disinfectants-use-against-sars-cov-2" TargetMode="External"/><Relationship Id="rId4" Type="http://schemas.openxmlformats.org/officeDocument/2006/relationships/hyperlink" Target="https://www.epa.gov/pesticide-registration/six-steps-safe-effective-disinfectant-use"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185" y="1747319"/>
            <a:ext cx="10328222" cy="3681494"/>
          </a:xfrm>
        </p:spPr>
        <p:txBody>
          <a:bodyPr>
            <a:noAutofit/>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400" b="1" dirty="0" smtClean="0"/>
              <a:t>Guidance </a:t>
            </a:r>
            <a:r>
              <a:rPr lang="en-US" sz="4400" b="1" dirty="0"/>
              <a:t>and clarification of requirements for power house youth facility employees during this public health </a:t>
            </a:r>
            <a:r>
              <a:rPr lang="en-US" sz="4400" b="1" dirty="0" smtClean="0"/>
              <a:t>crisis </a:t>
            </a:r>
            <a:br>
              <a:rPr lang="en-US" sz="4400" b="1" dirty="0" smtClean="0"/>
            </a:br>
            <a:r>
              <a:rPr lang="en-US" sz="4400" b="1" dirty="0" smtClean="0"/>
              <a:t>COVID-19</a:t>
            </a:r>
            <a:r>
              <a:rPr lang="en-US" sz="4000" dirty="0"/>
              <a:t/>
            </a:r>
            <a:br>
              <a:rPr lang="en-US" sz="4000" dirty="0"/>
            </a:br>
            <a:endParaRPr lang="en-US" sz="4000" dirty="0"/>
          </a:p>
        </p:txBody>
      </p:sp>
      <p:pic>
        <p:nvPicPr>
          <p:cNvPr id="4" name="Picture 3" descr="A picture containing object, clock&#10;&#10;Description automatically generated">
            <a:extLst>
              <a:ext uri="{FF2B5EF4-FFF2-40B4-BE49-F238E27FC236}">
                <a16:creationId xmlns:a16="http://schemas.microsoft.com/office/drawing/2014/main" xmlns="" id="{EFB97E23-B88D-473A-AB8F-FE3FA35F2EAB}"/>
              </a:ext>
            </a:extLst>
          </p:cNvPr>
          <p:cNvPicPr>
            <a:picLocks noChangeAspect="1"/>
          </p:cNvPicPr>
          <p:nvPr/>
        </p:nvPicPr>
        <p:blipFill>
          <a:blip r:embed="rId3"/>
          <a:stretch>
            <a:fillRect/>
          </a:stretch>
        </p:blipFill>
        <p:spPr>
          <a:xfrm>
            <a:off x="7589270" y="409767"/>
            <a:ext cx="3404104" cy="894607"/>
          </a:xfrm>
          <a:prstGeom prst="rect">
            <a:avLst/>
          </a:prstGeom>
        </p:spPr>
      </p:pic>
      <p:pic>
        <p:nvPicPr>
          <p:cNvPr id="5" name="Picture 4" descr="A picture containing object, clock&#10;&#10;Description automatically generated">
            <a:extLst>
              <a:ext uri="{FF2B5EF4-FFF2-40B4-BE49-F238E27FC236}">
                <a16:creationId xmlns:a16="http://schemas.microsoft.com/office/drawing/2014/main" xmlns="" id="{EFB97E23-B88D-473A-AB8F-FE3FA35F2EAB}"/>
              </a:ext>
            </a:extLst>
          </p:cNvPr>
          <p:cNvPicPr>
            <a:picLocks noChangeAspect="1"/>
          </p:cNvPicPr>
          <p:nvPr/>
        </p:nvPicPr>
        <p:blipFill>
          <a:blip r:embed="rId3"/>
          <a:stretch>
            <a:fillRect/>
          </a:stretch>
        </p:blipFill>
        <p:spPr>
          <a:xfrm>
            <a:off x="7589270" y="409767"/>
            <a:ext cx="3404104" cy="894607"/>
          </a:xfrm>
          <a:prstGeom prst="rect">
            <a:avLst/>
          </a:prstGeom>
        </p:spPr>
      </p:pic>
    </p:spTree>
    <p:extLst>
      <p:ext uri="{BB962C8B-B14F-4D97-AF65-F5344CB8AC3E}">
        <p14:creationId xmlns:p14="http://schemas.microsoft.com/office/powerpoint/2010/main" val="596932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52757"/>
            <a:ext cx="10364451" cy="728145"/>
          </a:xfrm>
        </p:spPr>
        <p:txBody>
          <a:bodyPr/>
          <a:lstStyle/>
          <a:p>
            <a:r>
              <a:rPr lang="en-US"/>
              <a:t>How to clean and disinfect</a:t>
            </a:r>
          </a:p>
        </p:txBody>
      </p:sp>
      <p:sp>
        <p:nvSpPr>
          <p:cNvPr id="3" name="Content Placeholder 2"/>
          <p:cNvSpPr>
            <a:spLocks noGrp="1"/>
          </p:cNvSpPr>
          <p:nvPr>
            <p:ph sz="quarter" idx="13"/>
          </p:nvPr>
        </p:nvSpPr>
        <p:spPr>
          <a:xfrm>
            <a:off x="988588" y="1128495"/>
            <a:ext cx="10363826" cy="4964734"/>
          </a:xfrm>
        </p:spPr>
        <p:txBody>
          <a:bodyPr>
            <a:normAutofit fontScale="70000" lnSpcReduction="20000"/>
          </a:bodyPr>
          <a:lstStyle/>
          <a:p>
            <a:r>
              <a:rPr lang="en-US" sz="2600" b="1" dirty="0">
                <a:solidFill>
                  <a:srgbClr val="FF0000"/>
                </a:solidFill>
              </a:rPr>
              <a:t>Clean</a:t>
            </a:r>
          </a:p>
          <a:p>
            <a:r>
              <a:rPr lang="en-US" b="1" dirty="0"/>
              <a:t>Wear disposable gloves</a:t>
            </a:r>
            <a:r>
              <a:rPr lang="en-US" dirty="0"/>
              <a:t> to clean and disinfect.</a:t>
            </a:r>
          </a:p>
          <a:p>
            <a:r>
              <a:rPr lang="en-US" b="1" dirty="0"/>
              <a:t>Clean surfaces using soap and water, then use disinfectant.</a:t>
            </a:r>
            <a:endParaRPr lang="en-US" dirty="0"/>
          </a:p>
          <a:p>
            <a:r>
              <a:rPr lang="en-US" dirty="0"/>
              <a:t>Cleaning with soap and water </a:t>
            </a:r>
            <a:r>
              <a:rPr lang="en-US" b="1" dirty="0"/>
              <a:t>reduces number of germs, dirt and </a:t>
            </a:r>
            <a:r>
              <a:rPr lang="en-US" b="1" dirty="0" smtClean="0"/>
              <a:t>impurities </a:t>
            </a:r>
            <a:r>
              <a:rPr lang="en-US" dirty="0" smtClean="0"/>
              <a:t>on </a:t>
            </a:r>
            <a:r>
              <a:rPr lang="en-US" dirty="0"/>
              <a:t>the surface. </a:t>
            </a:r>
            <a:r>
              <a:rPr lang="en-US" b="1" dirty="0"/>
              <a:t>Disinfecting kills germs</a:t>
            </a:r>
            <a:r>
              <a:rPr lang="en-US" dirty="0"/>
              <a:t> on surfaces.</a:t>
            </a:r>
          </a:p>
          <a:p>
            <a:r>
              <a:rPr lang="en-US" b="1" dirty="0"/>
              <a:t>Practice routine cleaning</a:t>
            </a:r>
            <a:r>
              <a:rPr lang="en-US" dirty="0"/>
              <a:t> of frequently touched surfaces.</a:t>
            </a:r>
          </a:p>
          <a:p>
            <a:pPr lvl="1"/>
            <a:r>
              <a:rPr lang="en-US" dirty="0"/>
              <a:t>More frequent cleaning and disinfection may be required based on level of use.</a:t>
            </a:r>
          </a:p>
          <a:p>
            <a:pPr lvl="1"/>
            <a:r>
              <a:rPr lang="en-US" dirty="0"/>
              <a:t>Surfaces and objects in public places, such as shopping carts and point of sale keypads should be cleaned and disinfected before each use.</a:t>
            </a:r>
          </a:p>
          <a:p>
            <a:r>
              <a:rPr lang="en-US" b="1" dirty="0"/>
              <a:t>High touch surfaces include:</a:t>
            </a:r>
            <a:endParaRPr lang="en-US" dirty="0"/>
          </a:p>
          <a:p>
            <a:pPr lvl="1"/>
            <a:r>
              <a:rPr lang="en-US" dirty="0"/>
              <a:t>Tables, doorknobs, light switches, countertops, handles, desks, phones, keyboards, toilets, faucets, sinks, etc</a:t>
            </a:r>
            <a:r>
              <a:rPr lang="en-US" dirty="0" smtClean="0"/>
              <a:t>.</a:t>
            </a:r>
          </a:p>
          <a:p>
            <a:r>
              <a:rPr lang="en-US" sz="2300" b="1" dirty="0">
                <a:solidFill>
                  <a:srgbClr val="FF0000"/>
                </a:solidFill>
              </a:rPr>
              <a:t>Disinfect</a:t>
            </a:r>
          </a:p>
          <a:p>
            <a:r>
              <a:rPr lang="en-US" b="1" dirty="0"/>
              <a:t>Recommend use of </a:t>
            </a:r>
            <a:r>
              <a:rPr lang="en-US" b="1" u="sng" dirty="0">
                <a:hlinkClick r:id="rId2"/>
              </a:rPr>
              <a:t>EPA-registered household disinfectant</a:t>
            </a:r>
            <a:r>
              <a:rPr lang="en-US" b="1" dirty="0">
                <a:hlinkClick r:id="rId2"/>
              </a:rPr>
              <a:t>external icon</a:t>
            </a:r>
            <a:r>
              <a:rPr lang="en-US" b="1" dirty="0"/>
              <a:t>.</a:t>
            </a:r>
            <a:r>
              <a:rPr lang="en-US" dirty="0"/>
              <a:t/>
            </a:r>
            <a:br>
              <a:rPr lang="en-US" dirty="0"/>
            </a:br>
            <a:r>
              <a:rPr lang="en-US" b="1" dirty="0"/>
              <a:t>Follow the instructions on the label</a:t>
            </a:r>
            <a:r>
              <a:rPr lang="en-US" dirty="0"/>
              <a:t> to ensure safe and effective use of the product.</a:t>
            </a:r>
            <a:br>
              <a:rPr lang="en-US" dirty="0"/>
            </a:br>
            <a:r>
              <a:rPr lang="en-US" dirty="0"/>
              <a:t>Many products recommend:</a:t>
            </a:r>
          </a:p>
          <a:p>
            <a:pPr lvl="1"/>
            <a:r>
              <a:rPr lang="en-US" dirty="0"/>
              <a:t>Keeping surface wet for a period of time (see product label).</a:t>
            </a:r>
          </a:p>
          <a:p>
            <a:pPr lvl="1"/>
            <a:r>
              <a:rPr lang="en-US" dirty="0"/>
              <a:t>Precautions such as wearing gloves and making sure you have good ventilation during use of the product.</a:t>
            </a:r>
          </a:p>
          <a:p>
            <a:pPr lvl="1"/>
            <a:endParaRPr lang="en-US" dirty="0"/>
          </a:p>
          <a:p>
            <a:endParaRPr lang="en-US" dirty="0"/>
          </a:p>
        </p:txBody>
      </p:sp>
    </p:spTree>
    <p:extLst>
      <p:ext uri="{BB962C8B-B14F-4D97-AF65-F5344CB8AC3E}">
        <p14:creationId xmlns:p14="http://schemas.microsoft.com/office/powerpoint/2010/main" val="177295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Cdc</a:t>
            </a:r>
            <a:r>
              <a:rPr lang="en-US" dirty="0" smtClean="0"/>
              <a:t> calls on Americans to wear masks to prevent COVID-19 spread</a:t>
            </a:r>
            <a:endParaRPr lang="en-US" dirty="0"/>
          </a:p>
        </p:txBody>
      </p:sp>
      <p:sp>
        <p:nvSpPr>
          <p:cNvPr id="3" name="Content Placeholder 2"/>
          <p:cNvSpPr>
            <a:spLocks noGrp="1"/>
          </p:cNvSpPr>
          <p:nvPr>
            <p:ph sz="quarter" idx="13"/>
          </p:nvPr>
        </p:nvSpPr>
        <p:spPr>
          <a:xfrm>
            <a:off x="806335" y="2036618"/>
            <a:ext cx="10565476" cy="3882044"/>
          </a:xfrm>
        </p:spPr>
        <p:txBody>
          <a:bodyPr>
            <a:normAutofit fontScale="55000" lnSpcReduction="20000"/>
          </a:bodyPr>
          <a:lstStyle/>
          <a:p>
            <a:r>
              <a:rPr lang="en-US" sz="2200" b="1" dirty="0"/>
              <a:t>COVID-19 </a:t>
            </a:r>
            <a:r>
              <a:rPr lang="en-US" sz="2200" b="1" u="sng" dirty="0">
                <a:hlinkClick r:id="rId2"/>
              </a:rPr>
              <a:t>spreads</a:t>
            </a:r>
            <a:r>
              <a:rPr lang="en-US" sz="2200" b="1" dirty="0"/>
              <a:t> mainly from person to person through respiratory droplets produced when an infected person coughs, sneezes, talks, or raises their voice (e.g., while shouting, chanting, or singing). These droplets can land in the mouths or noses of people who are nearby or possibly be inhaled into the lungs. </a:t>
            </a:r>
            <a:r>
              <a:rPr lang="en-US" sz="2200" b="1" u="sng" dirty="0">
                <a:hlinkClick r:id="rId3"/>
              </a:rPr>
              <a:t>Recent studies</a:t>
            </a:r>
            <a:r>
              <a:rPr lang="en-US" sz="2200" b="1" dirty="0"/>
              <a:t> show that a significant portion of individuals with COVID-19 lack symptoms (are “asymptomatic”) and that even those who eventually develop symptoms (are “pre-symptomatic”) can transmit the virus to others before showing symptoms.</a:t>
            </a:r>
          </a:p>
          <a:p>
            <a:r>
              <a:rPr lang="en-US" sz="2200" b="1" dirty="0"/>
              <a:t>To reduce the spread of COVID-19, CDC recommends that people wear masks in public settings when around people outside of their household, especially when other </a:t>
            </a:r>
            <a:r>
              <a:rPr lang="en-US" sz="2200" b="1" u="sng" dirty="0">
                <a:hlinkClick r:id="rId4"/>
              </a:rPr>
              <a:t>social distancing</a:t>
            </a:r>
            <a:r>
              <a:rPr lang="en-US" sz="2200" b="1" dirty="0"/>
              <a:t> measures are difficult to maintain.</a:t>
            </a:r>
          </a:p>
          <a:p>
            <a:r>
              <a:rPr lang="en-US" sz="2200" b="1" dirty="0"/>
              <a:t>Why it is important to wear a mask</a:t>
            </a:r>
          </a:p>
          <a:p>
            <a:r>
              <a:rPr lang="en-US" sz="2200" b="1" dirty="0"/>
              <a:t>Masks may help prevent people who have COVID-19 from spreading the virus to others. Wearing a mask will help protect people around you, including those at </a:t>
            </a:r>
            <a:r>
              <a:rPr lang="en-US" sz="2200" b="1" u="sng" dirty="0">
                <a:hlinkClick r:id="rId5"/>
              </a:rPr>
              <a:t>higher risk of severe illness</a:t>
            </a:r>
            <a:r>
              <a:rPr lang="en-US" sz="2200" b="1" dirty="0"/>
              <a:t> from COVID-19 and workers who frequently come into close contact with other people (e.g., in stores and restaurants). Masks are most likely to reduce the spread of COVID-19 when they are widely used by people in public settings. The spread of COVID-19 can be reduced when masks are used along with other </a:t>
            </a:r>
            <a:r>
              <a:rPr lang="en-US" sz="2200" b="1" u="sng" dirty="0">
                <a:hlinkClick r:id="rId6"/>
              </a:rPr>
              <a:t>preventive measures</a:t>
            </a:r>
            <a:r>
              <a:rPr lang="en-US" sz="2200" b="1" dirty="0"/>
              <a:t>, including </a:t>
            </a:r>
            <a:r>
              <a:rPr lang="en-US" sz="2200" b="1" u="sng" dirty="0">
                <a:hlinkClick r:id="rId4"/>
              </a:rPr>
              <a:t>social distancing</a:t>
            </a:r>
            <a:r>
              <a:rPr lang="en-US" sz="2200" b="1" dirty="0"/>
              <a:t>, frequent handwashing, and cleaning and disinfecting frequently touched </a:t>
            </a:r>
            <a:r>
              <a:rPr lang="en-US" sz="2200" b="1" dirty="0" smtClean="0"/>
              <a:t>surfaces</a:t>
            </a:r>
          </a:p>
          <a:p>
            <a:r>
              <a:rPr lang="en-US" sz="2200" b="1" dirty="0" smtClean="0"/>
              <a:t>The </a:t>
            </a:r>
            <a:r>
              <a:rPr lang="en-US" sz="2200" b="1" dirty="0"/>
              <a:t>masks recommended here are not surgical masks or respirators. Currently, those are critical supplies that should be reserved for healthcare workers and other first responders. Masks are not personal protective equipment (PPE). They are not appropriate substitutes for PPE such as respirators (like N95 respirators) or medical facemasks (like surgical masks) in workplaces where respirators or facemasks are recommended or required to protect the wearer.</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557218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341" y="658073"/>
            <a:ext cx="10364451" cy="1596177"/>
          </a:xfrm>
        </p:spPr>
        <p:txBody>
          <a:bodyPr/>
          <a:lstStyle/>
          <a:p>
            <a:r>
              <a:rPr lang="en-US" dirty="0" smtClean="0"/>
              <a:t>How to wear masks </a:t>
            </a:r>
            <a:br>
              <a:rPr lang="en-US" dirty="0" smtClean="0"/>
            </a:br>
            <a:r>
              <a:rPr lang="en-US" sz="2800" dirty="0" smtClean="0">
                <a:solidFill>
                  <a:srgbClr val="FF0000"/>
                </a:solidFill>
              </a:rPr>
              <a:t>(PHYF staff is required to wear masks while in the home and in the presents of clients)</a:t>
            </a:r>
            <a:endParaRPr lang="en-US" sz="2800" dirty="0">
              <a:solidFill>
                <a:srgbClr val="FF0000"/>
              </a:solidFill>
            </a:endParaRPr>
          </a:p>
        </p:txBody>
      </p:sp>
      <p:sp>
        <p:nvSpPr>
          <p:cNvPr id="5" name="Content Placeholder 4"/>
          <p:cNvSpPr>
            <a:spLocks noGrp="1"/>
          </p:cNvSpPr>
          <p:nvPr>
            <p:ph sz="quarter" idx="13"/>
          </p:nvPr>
        </p:nvSpPr>
        <p:spPr/>
        <p:txBody>
          <a:bodyPr/>
          <a:lstStyle/>
          <a:p>
            <a:r>
              <a:rPr lang="en-US" dirty="0" smtClean="0"/>
              <a:t>Wash your hands before putting on your mask</a:t>
            </a:r>
          </a:p>
          <a:p>
            <a:r>
              <a:rPr lang="en-US" dirty="0" smtClean="0"/>
              <a:t>Put it over your nose and mouth and secure it under your chin</a:t>
            </a:r>
          </a:p>
          <a:p>
            <a:r>
              <a:rPr lang="en-US" dirty="0" smtClean="0"/>
              <a:t>Try to fit it snugly against the sides of your face</a:t>
            </a:r>
          </a:p>
          <a:p>
            <a:r>
              <a:rPr lang="en-US" dirty="0" smtClean="0"/>
              <a:t>Make sure you can breathe easily</a:t>
            </a:r>
          </a:p>
          <a:p>
            <a:endParaRPr lang="en-US" dirty="0"/>
          </a:p>
        </p:txBody>
      </p:sp>
      <p:pic>
        <p:nvPicPr>
          <p:cNvPr id="6" name="Picture 5"/>
          <p:cNvPicPr>
            <a:picLocks noChangeAspect="1"/>
          </p:cNvPicPr>
          <p:nvPr/>
        </p:nvPicPr>
        <p:blipFill>
          <a:blip r:embed="rId3"/>
          <a:stretch>
            <a:fillRect/>
          </a:stretch>
        </p:blipFill>
        <p:spPr>
          <a:xfrm>
            <a:off x="7814506" y="3558011"/>
            <a:ext cx="3033620" cy="1969192"/>
          </a:xfrm>
          <a:prstGeom prst="rect">
            <a:avLst/>
          </a:prstGeom>
        </p:spPr>
      </p:pic>
    </p:spTree>
    <p:extLst>
      <p:ext uri="{BB962C8B-B14F-4D97-AF65-F5344CB8AC3E}">
        <p14:creationId xmlns:p14="http://schemas.microsoft.com/office/powerpoint/2010/main" val="787098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344198"/>
            <a:ext cx="10364451" cy="1110530"/>
          </a:xfrm>
        </p:spPr>
        <p:txBody>
          <a:bodyPr/>
          <a:lstStyle/>
          <a:p>
            <a:r>
              <a:rPr lang="en-US" dirty="0" smtClean="0"/>
              <a:t>What to do if you are sick</a:t>
            </a:r>
            <a:endParaRPr lang="en-US" dirty="0"/>
          </a:p>
        </p:txBody>
      </p:sp>
      <p:sp>
        <p:nvSpPr>
          <p:cNvPr id="3" name="Content Placeholder 2"/>
          <p:cNvSpPr>
            <a:spLocks noGrp="1"/>
          </p:cNvSpPr>
          <p:nvPr>
            <p:ph sz="quarter" idx="13"/>
          </p:nvPr>
        </p:nvSpPr>
        <p:spPr>
          <a:xfrm>
            <a:off x="665018" y="1454728"/>
            <a:ext cx="10612582" cy="4937759"/>
          </a:xfrm>
        </p:spPr>
        <p:txBody>
          <a:bodyPr>
            <a:normAutofit fontScale="92500" lnSpcReduction="20000"/>
          </a:bodyPr>
          <a:lstStyle/>
          <a:p>
            <a:r>
              <a:rPr lang="en-US" sz="1500" dirty="0"/>
              <a:t>If you have a fever, cough or </a:t>
            </a:r>
            <a:r>
              <a:rPr lang="en-US" sz="1500" u="sng" dirty="0">
                <a:hlinkClick r:id="rId2"/>
              </a:rPr>
              <a:t>other symptoms</a:t>
            </a:r>
            <a:r>
              <a:rPr lang="en-US" sz="1500" dirty="0"/>
              <a:t>, you might have COVID-19. Most people have mild illness and are able to recover at home. If you think you may have been exposed to COVID-19, contact your healthcare provider</a:t>
            </a:r>
            <a:r>
              <a:rPr lang="en-US" sz="1500" dirty="0" smtClean="0"/>
              <a:t>.</a:t>
            </a:r>
          </a:p>
          <a:p>
            <a:r>
              <a:rPr lang="en-US" sz="1500" b="1" dirty="0" smtClean="0">
                <a:solidFill>
                  <a:srgbClr val="FF0000"/>
                </a:solidFill>
              </a:rPr>
              <a:t>Contact your direct supervisor at power house and let them know right away</a:t>
            </a:r>
            <a:endParaRPr lang="en-US" sz="1500" b="1" dirty="0">
              <a:solidFill>
                <a:srgbClr val="FF0000"/>
              </a:solidFill>
            </a:endParaRPr>
          </a:p>
          <a:p>
            <a:r>
              <a:rPr lang="en-US" sz="1500" dirty="0"/>
              <a:t>Keep track of your symptoms.</a:t>
            </a:r>
          </a:p>
          <a:p>
            <a:r>
              <a:rPr lang="en-US" sz="1500" b="1" dirty="0"/>
              <a:t>If you have </a:t>
            </a:r>
            <a:r>
              <a:rPr lang="en-US" sz="1500" b="1" u="sng" dirty="0">
                <a:hlinkClick r:id="rId3"/>
              </a:rPr>
              <a:t>an emergency warning sign</a:t>
            </a:r>
            <a:r>
              <a:rPr lang="en-US" sz="1500" dirty="0"/>
              <a:t> </a:t>
            </a:r>
            <a:r>
              <a:rPr lang="en-US" sz="1500" b="1" dirty="0"/>
              <a:t>(including trouble breathing), </a:t>
            </a:r>
            <a:r>
              <a:rPr lang="en-US" sz="1500" dirty="0"/>
              <a:t>get emergency medical care immediately.</a:t>
            </a:r>
          </a:p>
          <a:p>
            <a:r>
              <a:rPr lang="en-US" sz="1500" b="1" dirty="0">
                <a:solidFill>
                  <a:srgbClr val="FF0000"/>
                </a:solidFill>
              </a:rPr>
              <a:t>Stay home except to get medical care</a:t>
            </a:r>
          </a:p>
          <a:p>
            <a:r>
              <a:rPr lang="en-US" sz="1500" b="1" dirty="0"/>
              <a:t>Stay home.</a:t>
            </a:r>
            <a:r>
              <a:rPr lang="en-US" sz="1500" dirty="0"/>
              <a:t> Most people with COVID-19 have mild illness and can recover at home without medical care. Do not leave your home, except to get medical care. Do not visit public areas</a:t>
            </a:r>
            <a:r>
              <a:rPr lang="en-US" sz="1500" dirty="0" smtClean="0"/>
              <a:t>.</a:t>
            </a:r>
          </a:p>
          <a:p>
            <a:r>
              <a:rPr lang="en-US" sz="1500" b="1" dirty="0">
                <a:solidFill>
                  <a:srgbClr val="FF0000"/>
                </a:solidFill>
              </a:rPr>
              <a:t>Separate yourself from other people</a:t>
            </a:r>
          </a:p>
          <a:p>
            <a:r>
              <a:rPr lang="en-US" sz="1500" b="1" dirty="0"/>
              <a:t>As much as possible, stay in a specific room </a:t>
            </a:r>
            <a:r>
              <a:rPr lang="en-US" sz="1500" dirty="0"/>
              <a:t>and away from other people and pets in your home. If possible, you should use a separate bathroom. If you need to be around other people or animals in or outside of the home, wear a mask.</a:t>
            </a:r>
          </a:p>
          <a:p>
            <a:r>
              <a:rPr lang="en-US" sz="1500" b="1" dirty="0">
                <a:solidFill>
                  <a:srgbClr val="FF0000"/>
                </a:solidFill>
              </a:rPr>
              <a:t>Monitor your symptoms</a:t>
            </a:r>
          </a:p>
          <a:p>
            <a:r>
              <a:rPr lang="en-US" sz="1500" b="1" u="sng" dirty="0">
                <a:hlinkClick r:id="rId2"/>
              </a:rPr>
              <a:t>Symptoms</a:t>
            </a:r>
            <a:r>
              <a:rPr lang="en-US" sz="1500" b="1" dirty="0"/>
              <a:t> of COVID-19 include fever, cough, or other symptoms</a:t>
            </a:r>
            <a:r>
              <a:rPr lang="en-US" sz="1500" dirty="0"/>
              <a:t>.</a:t>
            </a:r>
          </a:p>
          <a:p>
            <a:r>
              <a:rPr lang="en-US" sz="1500" b="1" dirty="0"/>
              <a:t>Follow care instructions from your healthcare provider and local health department. </a:t>
            </a:r>
            <a:r>
              <a:rPr lang="en-US" sz="1500" dirty="0"/>
              <a:t>Your local health authorities may give instructions on checking your symptoms and reporting information.</a:t>
            </a:r>
          </a:p>
          <a:p>
            <a:endParaRPr lang="en-US" dirty="0"/>
          </a:p>
          <a:p>
            <a:endParaRPr lang="en-US" dirty="0"/>
          </a:p>
        </p:txBody>
      </p:sp>
    </p:spTree>
    <p:extLst>
      <p:ext uri="{BB962C8B-B14F-4D97-AF65-F5344CB8AC3E}">
        <p14:creationId xmlns:p14="http://schemas.microsoft.com/office/powerpoint/2010/main" val="587721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397" y="310947"/>
            <a:ext cx="10364451" cy="935963"/>
          </a:xfrm>
        </p:spPr>
        <p:txBody>
          <a:bodyPr/>
          <a:lstStyle/>
          <a:p>
            <a:r>
              <a:rPr lang="en-US"/>
              <a:t>Testing for COVID-19</a:t>
            </a:r>
          </a:p>
        </p:txBody>
      </p:sp>
      <p:sp>
        <p:nvSpPr>
          <p:cNvPr id="3" name="Content Placeholder 2"/>
          <p:cNvSpPr>
            <a:spLocks noGrp="1"/>
          </p:cNvSpPr>
          <p:nvPr>
            <p:ph sz="quarter" idx="13"/>
          </p:nvPr>
        </p:nvSpPr>
        <p:spPr>
          <a:xfrm>
            <a:off x="781397" y="1246910"/>
            <a:ext cx="10498974" cy="4544290"/>
          </a:xfrm>
        </p:spPr>
        <p:txBody>
          <a:bodyPr>
            <a:normAutofit fontScale="92500" lnSpcReduction="20000"/>
          </a:bodyPr>
          <a:lstStyle/>
          <a:p>
            <a:r>
              <a:rPr lang="en-US" sz="1700" b="1" dirty="0">
                <a:solidFill>
                  <a:srgbClr val="FF0000"/>
                </a:solidFill>
              </a:rPr>
              <a:t>Two kinds of tests are available for COVID-19:</a:t>
            </a:r>
            <a:r>
              <a:rPr lang="en-US" sz="1700" b="1" dirty="0"/>
              <a:t> </a:t>
            </a:r>
            <a:r>
              <a:rPr lang="en-US" sz="1700" b="1" u="sng" dirty="0">
                <a:hlinkClick r:id="rId2"/>
              </a:rPr>
              <a:t>viral tests</a:t>
            </a:r>
            <a:r>
              <a:rPr lang="en-US" sz="1700" b="1" dirty="0"/>
              <a:t> </a:t>
            </a:r>
            <a:r>
              <a:rPr lang="en-US" sz="1700" b="1" dirty="0">
                <a:solidFill>
                  <a:srgbClr val="FF0000"/>
                </a:solidFill>
              </a:rPr>
              <a:t>and</a:t>
            </a:r>
            <a:r>
              <a:rPr lang="en-US" sz="1700" b="1" dirty="0"/>
              <a:t> </a:t>
            </a:r>
            <a:r>
              <a:rPr lang="en-US" sz="1700" b="1" u="sng" dirty="0">
                <a:hlinkClick r:id="rId3"/>
              </a:rPr>
              <a:t>antibody tests</a:t>
            </a:r>
            <a:r>
              <a:rPr lang="en-US" sz="1700" b="1" dirty="0"/>
              <a:t>.</a:t>
            </a:r>
          </a:p>
          <a:p>
            <a:r>
              <a:rPr lang="en-US" sz="1400" dirty="0"/>
              <a:t>A viral test tells you if you have a current infection.</a:t>
            </a:r>
          </a:p>
          <a:p>
            <a:r>
              <a:rPr lang="en-US" sz="1400" dirty="0"/>
              <a:t>An antibody test might tell you if you had a past infection. An antibody test might not show if you have a current infection because it can take 1–3 weeks after infection for your body to make antibodies. Having antibodies to the virus that causes COVID-19 might provide protection from getting infected with the virus again. If it does, we do not know how much protection the antibodies might provide </a:t>
            </a:r>
            <a:r>
              <a:rPr lang="en-US" sz="1400" dirty="0" smtClean="0"/>
              <a:t>or </a:t>
            </a:r>
            <a:r>
              <a:rPr lang="en-US" sz="1400" dirty="0"/>
              <a:t>how long this protection might last</a:t>
            </a:r>
            <a:r>
              <a:rPr lang="en-US" sz="1400" dirty="0" smtClean="0"/>
              <a:t>.</a:t>
            </a:r>
          </a:p>
          <a:p>
            <a:r>
              <a:rPr lang="en-US" sz="1400" b="1" dirty="0"/>
              <a:t>If you test positive or negative for COVID-19 on a viral or an antibody test, you still should take preventive </a:t>
            </a:r>
            <a:r>
              <a:rPr lang="en-US" sz="1400" b="1" dirty="0" smtClean="0"/>
              <a:t>measures </a:t>
            </a:r>
            <a:r>
              <a:rPr lang="en-US" sz="1400" b="1" dirty="0"/>
              <a:t>to </a:t>
            </a:r>
            <a:r>
              <a:rPr lang="en-US" sz="1400" b="1" u="sng" dirty="0">
                <a:hlinkClick r:id="rId4"/>
              </a:rPr>
              <a:t>protect yourself and others</a:t>
            </a:r>
            <a:r>
              <a:rPr lang="en-US" sz="1400" b="1" dirty="0" smtClean="0"/>
              <a:t>.</a:t>
            </a:r>
          </a:p>
          <a:p>
            <a:endParaRPr lang="en-US" sz="1400" b="1" dirty="0"/>
          </a:p>
          <a:p>
            <a:r>
              <a:rPr lang="en-US" sz="1700" b="1" dirty="0">
                <a:solidFill>
                  <a:srgbClr val="FF0000"/>
                </a:solidFill>
              </a:rPr>
              <a:t>Results</a:t>
            </a:r>
          </a:p>
          <a:p>
            <a:r>
              <a:rPr lang="en-US" sz="1500" b="1" dirty="0"/>
              <a:t>If you test positive for COVID-19 by a viral test</a:t>
            </a:r>
            <a:r>
              <a:rPr lang="en-US" sz="1500" dirty="0"/>
              <a:t>, know what protective steps to take </a:t>
            </a:r>
            <a:r>
              <a:rPr lang="en-US" sz="1500" u="sng" dirty="0">
                <a:hlinkClick r:id="rId5"/>
              </a:rPr>
              <a:t>if you are sick or caring for someone</a:t>
            </a:r>
            <a:r>
              <a:rPr lang="en-US" sz="1500" dirty="0"/>
              <a:t>.</a:t>
            </a:r>
          </a:p>
          <a:p>
            <a:r>
              <a:rPr lang="en-US" sz="1500" b="1" dirty="0"/>
              <a:t>­­If you test negative for COVID-19 by a viral test</a:t>
            </a:r>
            <a:r>
              <a:rPr lang="en-US" sz="1500" dirty="0"/>
              <a:t>, you probably were not infected at the time your sample was collected. However, that does not mean you will not get sick. The test result only means that you did not have COVID-19 at the time of testing. You might test negative if the sample was collected early in your infection and test positive later during your illness. You could also be exposed to COVID-19 after the test and get infected then.​</a:t>
            </a:r>
          </a:p>
          <a:p>
            <a:endParaRPr lang="en-US" sz="1400" b="1" dirty="0"/>
          </a:p>
        </p:txBody>
      </p:sp>
    </p:spTree>
    <p:extLst>
      <p:ext uri="{BB962C8B-B14F-4D97-AF65-F5344CB8AC3E}">
        <p14:creationId xmlns:p14="http://schemas.microsoft.com/office/powerpoint/2010/main" val="1835793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709958"/>
            <a:ext cx="10364451" cy="736458"/>
          </a:xfrm>
        </p:spPr>
        <p:txBody>
          <a:bodyPr>
            <a:normAutofit fontScale="90000"/>
          </a:bodyPr>
          <a:lstStyle/>
          <a:p>
            <a:r>
              <a:rPr lang="en-US" dirty="0" smtClean="0"/>
              <a:t>Contact tracing within power house agency</a:t>
            </a:r>
            <a:br>
              <a:rPr lang="en-US" dirty="0" smtClean="0"/>
            </a:br>
            <a:endParaRPr lang="en-US" dirty="0"/>
          </a:p>
        </p:txBody>
      </p:sp>
      <p:sp>
        <p:nvSpPr>
          <p:cNvPr id="4" name="TextBox 3"/>
          <p:cNvSpPr txBox="1"/>
          <p:nvPr/>
        </p:nvSpPr>
        <p:spPr>
          <a:xfrm>
            <a:off x="823865" y="1194564"/>
            <a:ext cx="10818891" cy="5093702"/>
          </a:xfrm>
          <a:prstGeom prst="rect">
            <a:avLst/>
          </a:prstGeom>
          <a:noFill/>
        </p:spPr>
        <p:txBody>
          <a:bodyPr wrap="square" rtlCol="0">
            <a:spAutoFit/>
          </a:bodyPr>
          <a:lstStyle/>
          <a:p>
            <a:r>
              <a:rPr lang="en-US" sz="1300" dirty="0" smtClean="0"/>
              <a:t>It is critical to understand that given the incubation period of COVID-19 that a </a:t>
            </a:r>
            <a:r>
              <a:rPr lang="en-US" sz="1300" dirty="0"/>
              <a:t>n</a:t>
            </a:r>
            <a:r>
              <a:rPr lang="en-US" sz="1300" dirty="0" smtClean="0"/>
              <a:t>egative diagnostic test does not guarantee that individuals are in fact negative COVID-19.  For this reason, monitoring to COVID-19 like symptoms is a continuous process.</a:t>
            </a:r>
          </a:p>
          <a:p>
            <a:endParaRPr lang="en-US" sz="1300" dirty="0"/>
          </a:p>
          <a:p>
            <a:r>
              <a:rPr lang="en-US" sz="1300" dirty="0" smtClean="0"/>
              <a:t>Power House is a contracted service provider and we are expected to establish contact tracing process for our agency.  In the event a employee is positive with COVID-19 as identified in a diagnostic test, Power House is to conduct contact tracing to include the contact with any DCS individuals including children in care.</a:t>
            </a:r>
          </a:p>
          <a:p>
            <a:endParaRPr lang="en-US" sz="1300" dirty="0"/>
          </a:p>
          <a:p>
            <a:r>
              <a:rPr lang="en-US" sz="1300" dirty="0" smtClean="0"/>
              <a:t>Contact means the individual tested has been within 6ft of a DCS individual for 10 or more consecutive minutes in the preceding 48 hour period when symptoms presented or an asymptomatic individual tested positive.</a:t>
            </a:r>
          </a:p>
          <a:p>
            <a:endParaRPr lang="en-US" sz="1300" dirty="0"/>
          </a:p>
          <a:p>
            <a:r>
              <a:rPr lang="en-US" sz="1300" dirty="0" smtClean="0"/>
              <a:t>Power House is required to inform the Department through the Contracts Department of and exposure of a DCS individual within 12 hours of becoming aware of the positive test result for any of our employees.  </a:t>
            </a:r>
          </a:p>
          <a:p>
            <a:endParaRPr lang="en-US" sz="1300" dirty="0"/>
          </a:p>
          <a:p>
            <a:r>
              <a:rPr lang="en-US" sz="1300" dirty="0" smtClean="0"/>
              <a:t>Employees who test positive shall stay at home or under isolation precautions until as least 10 days have passed since symptoms first appeared AND at least 3 days (72 hours) have passed since resolution of fever (including fever, chills, rigors and body ache) without the use of fever-reducing medications and improvement in respiratory symptoms (including cough, shortness of breath/difficulty breathing, sore throat, and loss of taste or smell).</a:t>
            </a:r>
          </a:p>
          <a:p>
            <a:endParaRPr lang="en-US" sz="1300" dirty="0"/>
          </a:p>
          <a:p>
            <a:r>
              <a:rPr lang="en-US" sz="1300" dirty="0" smtClean="0"/>
              <a:t>Employees who are awaiting test </a:t>
            </a:r>
            <a:r>
              <a:rPr lang="en-US" sz="1300" dirty="0"/>
              <a:t>results shall stay at home or under isolation precautions until as least 10 days have passed since symptoms first appeared AND at least 3 days (72 hours) have passed since resolution of fever (including fever, chills, rigors and body ache) without the use of fever-reducing medications and improvement in respiratory symptoms (including cough, shortness of breath/difficulty breathing, sore throat, and loss of taste or smell).</a:t>
            </a:r>
          </a:p>
          <a:p>
            <a:endParaRPr lang="en-US" sz="1300" dirty="0"/>
          </a:p>
          <a:p>
            <a:r>
              <a:rPr lang="en-US" sz="1300" dirty="0" smtClean="0"/>
              <a:t>Any employee that test negative for COVID-19 and has compatible symptoms (fever, cough, shortness of breath) they should stay home or under isolation precautions until at least 3 days (72 hours) have passed since resolution of</a:t>
            </a:r>
            <a:r>
              <a:rPr lang="en-US" sz="1300" dirty="0"/>
              <a:t> (including fever, chills, rigors and body ache) without the use of fever-reducing </a:t>
            </a:r>
            <a:r>
              <a:rPr lang="en-US" sz="1300" dirty="0" smtClean="0"/>
              <a:t>medications.  </a:t>
            </a:r>
          </a:p>
          <a:p>
            <a:endParaRPr lang="en-US" sz="1300" dirty="0"/>
          </a:p>
          <a:p>
            <a:r>
              <a:rPr lang="en-US" sz="1300" dirty="0" smtClean="0"/>
              <a:t>If an employee tested negative for COVID-19 and has no compatible symptoms they may return to work without restrictions.</a:t>
            </a:r>
            <a:endParaRPr lang="en-US" sz="1300" dirty="0"/>
          </a:p>
        </p:txBody>
      </p:sp>
    </p:spTree>
    <p:extLst>
      <p:ext uri="{BB962C8B-B14F-4D97-AF65-F5344CB8AC3E}">
        <p14:creationId xmlns:p14="http://schemas.microsoft.com/office/powerpoint/2010/main" val="38288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38273"/>
            <a:ext cx="10364451" cy="947731"/>
          </a:xfrm>
        </p:spPr>
        <p:txBody>
          <a:bodyPr/>
          <a:lstStyle/>
          <a:p>
            <a:r>
              <a:rPr lang="en-US" smtClean="0"/>
              <a:t>AFTER A POSITIVE COVID-19 TEST</a:t>
            </a:r>
            <a:endParaRPr lang="en-US"/>
          </a:p>
        </p:txBody>
      </p:sp>
      <p:sp>
        <p:nvSpPr>
          <p:cNvPr id="4" name="TextBox 3"/>
          <p:cNvSpPr txBox="1"/>
          <p:nvPr/>
        </p:nvSpPr>
        <p:spPr>
          <a:xfrm>
            <a:off x="1066799" y="1026109"/>
            <a:ext cx="10058400" cy="4801314"/>
          </a:xfrm>
          <a:prstGeom prst="rect">
            <a:avLst/>
          </a:prstGeom>
          <a:noFill/>
        </p:spPr>
        <p:txBody>
          <a:bodyPr wrap="square" rtlCol="0">
            <a:spAutoFit/>
          </a:bodyPr>
          <a:lstStyle/>
          <a:p>
            <a:r>
              <a:rPr lang="en-US" sz="1600" dirty="0" smtClean="0"/>
              <a:t>If an employee receives POSITIVE COVID-19 test results they will be required to stay at home or under isolation precautions until at least 10 days have passed since symptoms first appeared AND at least </a:t>
            </a:r>
            <a:r>
              <a:rPr lang="en-US" sz="1600" dirty="0" smtClean="0">
                <a:solidFill>
                  <a:srgbClr val="FF0000"/>
                </a:solidFill>
              </a:rPr>
              <a:t>1 day (24 hours) </a:t>
            </a:r>
            <a:r>
              <a:rPr lang="en-US" sz="1600" dirty="0" smtClean="0"/>
              <a:t>has passed since resolution of fever </a:t>
            </a:r>
            <a:r>
              <a:rPr lang="en-US" sz="1600" dirty="0"/>
              <a:t>(including fever, chills, rigors and body ache) without the use of fever-reducing medications and improvement in respiratory symptoms (including cough, shortness of breath/difficulty breathing, sore throat, and loss of taste or smell</a:t>
            </a:r>
            <a:r>
              <a:rPr lang="en-US" sz="1600" dirty="0" smtClean="0"/>
              <a:t>).</a:t>
            </a:r>
          </a:p>
          <a:p>
            <a:r>
              <a:rPr lang="en-US" sz="1600" dirty="0" smtClean="0"/>
              <a:t>Precautions beyond 10 days are only needed if fever remains unresolved on Day 10.  </a:t>
            </a:r>
          </a:p>
          <a:p>
            <a:r>
              <a:rPr lang="en-US" sz="1600" dirty="0" smtClean="0"/>
              <a:t>If the date of symptom is onset is unknown, then use the date of COVID-19 test collection.</a:t>
            </a:r>
          </a:p>
          <a:p>
            <a:endParaRPr lang="en-US" sz="1600" dirty="0"/>
          </a:p>
          <a:p>
            <a:r>
              <a:rPr lang="en-US" sz="1600" dirty="0" smtClean="0"/>
              <a:t>Any employee that receives POSITIVE test results, is entitled to use any accrued sick time.</a:t>
            </a:r>
          </a:p>
          <a:p>
            <a:r>
              <a:rPr lang="en-US" sz="1600" dirty="0" smtClean="0"/>
              <a:t>Any employee that is awaiting test results and/or is showing symptoms and is self quadrating for the 10 days, is entitled to use any accrued sick time.</a:t>
            </a:r>
          </a:p>
          <a:p>
            <a:endParaRPr lang="en-US" sz="1600" dirty="0"/>
          </a:p>
          <a:p>
            <a:r>
              <a:rPr lang="en-US" sz="1600" dirty="0" smtClean="0"/>
              <a:t>Due to the size of our agency we do not offer FMLA benefits at this time.</a:t>
            </a:r>
          </a:p>
          <a:p>
            <a:endParaRPr lang="en-US" sz="1600" dirty="0"/>
          </a:p>
          <a:p>
            <a:r>
              <a:rPr lang="en-US" sz="1600" dirty="0" smtClean="0"/>
              <a:t>Any employee who does not feel safe working during this time may choose (temporary layoff) and would be entitled to collect un-employment.  If/when the employee chooses to return back to work, Power House cannot guarantee that the employee will be provided with the same work schedule, and or full time/part time hours.  However, Power House will do our best to accommodate employees schedule and provide them with as many work hours as possible.</a:t>
            </a:r>
            <a:endParaRPr lang="en-US" sz="1600" dirty="0"/>
          </a:p>
          <a:p>
            <a:endParaRPr lang="en-US" dirty="0"/>
          </a:p>
        </p:txBody>
      </p:sp>
      <p:pic>
        <p:nvPicPr>
          <p:cNvPr id="5" name="Picture 4" descr="A picture containing object, clock&#10;&#10;Description automatically generated">
            <a:extLst>
              <a:ext uri="{FF2B5EF4-FFF2-40B4-BE49-F238E27FC236}">
                <a16:creationId xmlns:a16="http://schemas.microsoft.com/office/drawing/2014/main" xmlns="" id="{EFB97E23-B88D-473A-AB8F-FE3FA35F2EAB}"/>
              </a:ext>
            </a:extLst>
          </p:cNvPr>
          <p:cNvPicPr>
            <a:picLocks noChangeAspect="1"/>
          </p:cNvPicPr>
          <p:nvPr/>
        </p:nvPicPr>
        <p:blipFill>
          <a:blip r:embed="rId2"/>
          <a:stretch>
            <a:fillRect/>
          </a:stretch>
        </p:blipFill>
        <p:spPr>
          <a:xfrm>
            <a:off x="8067784" y="5485224"/>
            <a:ext cx="3404104" cy="894607"/>
          </a:xfrm>
          <a:prstGeom prst="rect">
            <a:avLst/>
          </a:prstGeom>
        </p:spPr>
      </p:pic>
    </p:spTree>
    <p:extLst>
      <p:ext uri="{BB962C8B-B14F-4D97-AF65-F5344CB8AC3E}">
        <p14:creationId xmlns:p14="http://schemas.microsoft.com/office/powerpoint/2010/main" val="200889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 &amp; understanding of  Power house guidelines COVID-19</a:t>
            </a:r>
            <a:endParaRPr lang="en-US" dirty="0"/>
          </a:p>
        </p:txBody>
      </p:sp>
      <p:sp>
        <p:nvSpPr>
          <p:cNvPr id="4" name="TextBox 3"/>
          <p:cNvSpPr txBox="1"/>
          <p:nvPr/>
        </p:nvSpPr>
        <p:spPr>
          <a:xfrm>
            <a:off x="1783533" y="2326741"/>
            <a:ext cx="8854289" cy="2862322"/>
          </a:xfrm>
          <a:prstGeom prst="rect">
            <a:avLst/>
          </a:prstGeom>
          <a:noFill/>
        </p:spPr>
        <p:txBody>
          <a:bodyPr wrap="square" rtlCol="0">
            <a:spAutoFit/>
          </a:bodyPr>
          <a:lstStyle/>
          <a:p>
            <a:r>
              <a:rPr lang="en-US" dirty="0" smtClean="0"/>
              <a:t>I, ___________________ have received the guidance </a:t>
            </a:r>
            <a:r>
              <a:rPr lang="en-US" dirty="0"/>
              <a:t>and clarification of requirements for </a:t>
            </a:r>
            <a:r>
              <a:rPr lang="en-US" dirty="0" smtClean="0"/>
              <a:t>Power House Youth Facility </a:t>
            </a:r>
            <a:r>
              <a:rPr lang="en-US" dirty="0"/>
              <a:t>employees during this public health crisis </a:t>
            </a:r>
            <a:r>
              <a:rPr lang="en-US" dirty="0" smtClean="0"/>
              <a:t>COVID-19.  </a:t>
            </a:r>
          </a:p>
          <a:p>
            <a:r>
              <a:rPr lang="en-US" dirty="0" smtClean="0"/>
              <a:t>This information has been provided to me both via training by Administrative staff, as well as being </a:t>
            </a:r>
            <a:r>
              <a:rPr lang="en-US" dirty="0" smtClean="0"/>
              <a:t>available to the Power House Portal, and a copy within each home for staff viewing.</a:t>
            </a:r>
            <a:endParaRPr lang="en-US" dirty="0" smtClean="0"/>
          </a:p>
          <a:p>
            <a:endParaRPr lang="en-US" dirty="0"/>
          </a:p>
          <a:p>
            <a:endParaRPr lang="en-US" dirty="0" smtClean="0"/>
          </a:p>
          <a:p>
            <a:endParaRPr lang="en-US" dirty="0"/>
          </a:p>
          <a:p>
            <a:r>
              <a:rPr lang="en-US" dirty="0" smtClean="0"/>
              <a:t>Staff Signature: ________________________	Date: _______________________</a:t>
            </a:r>
          </a:p>
          <a:p>
            <a:endParaRPr lang="en-US" dirty="0"/>
          </a:p>
          <a:p>
            <a:r>
              <a:rPr lang="en-US" dirty="0" smtClean="0"/>
              <a:t>Administrative Staff Trainer:  Natalie Scott </a:t>
            </a:r>
          </a:p>
        </p:txBody>
      </p:sp>
      <p:pic>
        <p:nvPicPr>
          <p:cNvPr id="5" name="Picture 4" descr="A picture containing object, clock&#10;&#10;Description automatically generated">
            <a:extLst>
              <a:ext uri="{FF2B5EF4-FFF2-40B4-BE49-F238E27FC236}">
                <a16:creationId xmlns:a16="http://schemas.microsoft.com/office/drawing/2014/main" xmlns="" id="{EFB97E23-B88D-473A-AB8F-FE3FA35F2EAB}"/>
              </a:ext>
            </a:extLst>
          </p:cNvPr>
          <p:cNvPicPr>
            <a:picLocks noChangeAspect="1"/>
          </p:cNvPicPr>
          <p:nvPr/>
        </p:nvPicPr>
        <p:blipFill>
          <a:blip r:embed="rId2"/>
          <a:stretch>
            <a:fillRect/>
          </a:stretch>
        </p:blipFill>
        <p:spPr>
          <a:xfrm>
            <a:off x="7965281" y="5189063"/>
            <a:ext cx="3404104" cy="894607"/>
          </a:xfrm>
          <a:prstGeom prst="rect">
            <a:avLst/>
          </a:prstGeom>
        </p:spPr>
      </p:pic>
    </p:spTree>
    <p:extLst>
      <p:ext uri="{BB962C8B-B14F-4D97-AF65-F5344CB8AC3E}">
        <p14:creationId xmlns:p14="http://schemas.microsoft.com/office/powerpoint/2010/main" val="209137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828" y="283538"/>
            <a:ext cx="10364451" cy="947733"/>
          </a:xfrm>
        </p:spPr>
        <p:txBody>
          <a:bodyPr/>
          <a:lstStyle/>
          <a:p>
            <a:r>
              <a:rPr lang="en-US" dirty="0" smtClean="0"/>
              <a:t>A note from your </a:t>
            </a:r>
            <a:r>
              <a:rPr lang="en-US" dirty="0" err="1" smtClean="0"/>
              <a:t>ceo</a:t>
            </a:r>
            <a:endParaRPr lang="en-US" dirty="0"/>
          </a:p>
        </p:txBody>
      </p:sp>
      <p:sp>
        <p:nvSpPr>
          <p:cNvPr id="4" name="TextBox 3"/>
          <p:cNvSpPr txBox="1"/>
          <p:nvPr/>
        </p:nvSpPr>
        <p:spPr>
          <a:xfrm>
            <a:off x="986828" y="1037405"/>
            <a:ext cx="10130827" cy="5262979"/>
          </a:xfrm>
          <a:prstGeom prst="rect">
            <a:avLst/>
          </a:prstGeom>
          <a:noFill/>
        </p:spPr>
        <p:txBody>
          <a:bodyPr wrap="square" rtlCol="0">
            <a:spAutoFit/>
          </a:bodyPr>
          <a:lstStyle/>
          <a:p>
            <a:r>
              <a:rPr lang="en-US" sz="1600" dirty="0"/>
              <a:t>	</a:t>
            </a:r>
            <a:r>
              <a:rPr lang="en-US" sz="1600" dirty="0" smtClean="0"/>
              <a:t>The </a:t>
            </a:r>
            <a:r>
              <a:rPr lang="en-US" sz="1600" dirty="0"/>
              <a:t>Coronavirus, COVID-19, has been declared a worldwide pandemic by the World Health Organization. COVID-19 is extremely contagious and is believed to spread mainly from person-to-person contact. As a result, federal, state, and local governments and federal and state health agencies recommend social distancing and have, in many locations, prohibited the congregation of groups of people. </a:t>
            </a:r>
            <a:endParaRPr lang="en-US" sz="1600" dirty="0" smtClean="0"/>
          </a:p>
          <a:p>
            <a:r>
              <a:rPr lang="en-US" sz="1600" b="1" dirty="0" smtClean="0">
                <a:solidFill>
                  <a:srgbClr val="FF0000"/>
                </a:solidFill>
              </a:rPr>
              <a:t>It </a:t>
            </a:r>
            <a:r>
              <a:rPr lang="en-US" sz="1600" b="1" dirty="0">
                <a:solidFill>
                  <a:srgbClr val="FF0000"/>
                </a:solidFill>
              </a:rPr>
              <a:t>is of the upmost importance that Power House keeps its employees as safe as possible during this time</a:t>
            </a:r>
            <a:r>
              <a:rPr lang="en-US" sz="1600" b="1" dirty="0" smtClean="0">
                <a:solidFill>
                  <a:srgbClr val="FF0000"/>
                </a:solidFill>
              </a:rPr>
              <a:t>.</a:t>
            </a:r>
          </a:p>
          <a:p>
            <a:endParaRPr lang="en-US" sz="1600" dirty="0"/>
          </a:p>
          <a:p>
            <a:r>
              <a:rPr lang="en-US" sz="1600" dirty="0"/>
              <a:t>Power House Youth Facility has put in place protective measures to reduce the spread of COVID-19; however, PHYF cannot guarantee that any of the Direct Care staff “Essential Workers” will not become infected with COVID-19. Further, attending work within the group homes could increase your risk and your families risk of contracting COVID-19.                 </a:t>
            </a:r>
            <a:endParaRPr lang="en-US" sz="1600" dirty="0" smtClean="0"/>
          </a:p>
          <a:p>
            <a:endParaRPr lang="en-US" sz="1600" dirty="0"/>
          </a:p>
          <a:p>
            <a:r>
              <a:rPr lang="en-US" sz="1600" dirty="0" smtClean="0"/>
              <a:t>  </a:t>
            </a:r>
            <a:r>
              <a:rPr lang="en-US" sz="1600" dirty="0"/>
              <a:t>PHYF has mandated daily in-person health checks (e.g., symptom and temperature screening) of employees before they enter the group home, in accordance with state and local public health authorities.  As well as on-duty staff members being required to wear facial masks while in the group homes and in direct contact of clients and other staff members. Encouraging workers to stay home if they are sick, and show symptoms of COVID-19</a:t>
            </a:r>
            <a:r>
              <a:rPr lang="en-US" sz="1600" dirty="0" smtClean="0"/>
              <a:t>.</a:t>
            </a:r>
          </a:p>
          <a:p>
            <a:r>
              <a:rPr lang="en-US" sz="1600" dirty="0" smtClean="0"/>
              <a:t>Again, it is our hopes that this training will help to provide the knowledge needed to keep our staff safe during this time.</a:t>
            </a:r>
          </a:p>
          <a:p>
            <a:r>
              <a:rPr lang="en-US" sz="1600" b="1" dirty="0" smtClean="0">
                <a:solidFill>
                  <a:srgbClr val="FF0000"/>
                </a:solidFill>
              </a:rPr>
              <a:t>I am so bless to have each and everyone of you on our team, and I can not thank you enough for your continued support in serving our clients in care.</a:t>
            </a:r>
          </a:p>
          <a:p>
            <a:endParaRPr lang="en-US" sz="1600" dirty="0" smtClean="0"/>
          </a:p>
          <a:p>
            <a:r>
              <a:rPr lang="en-US" sz="1600" dirty="0" smtClean="0"/>
              <a:t>Sincerely,</a:t>
            </a:r>
          </a:p>
          <a:p>
            <a:r>
              <a:rPr lang="en-US" sz="1600" dirty="0" smtClean="0"/>
              <a:t>Glen Mayberry CEO</a:t>
            </a:r>
          </a:p>
          <a:p>
            <a:r>
              <a:rPr lang="en-US" sz="1600" dirty="0" smtClean="0"/>
              <a:t>Power House Youth Facility</a:t>
            </a:r>
            <a:endParaRPr lang="en-US" sz="1600" dirty="0"/>
          </a:p>
        </p:txBody>
      </p:sp>
      <p:pic>
        <p:nvPicPr>
          <p:cNvPr id="5" name="Picture 4" descr="A picture containing object, clock&#10;&#10;Description automatically generated">
            <a:extLst>
              <a:ext uri="{FF2B5EF4-FFF2-40B4-BE49-F238E27FC236}">
                <a16:creationId xmlns:a16="http://schemas.microsoft.com/office/drawing/2014/main" xmlns="" id="{EFB97E23-B88D-473A-AB8F-FE3FA35F2EAB}"/>
              </a:ext>
            </a:extLst>
          </p:cNvPr>
          <p:cNvPicPr>
            <a:picLocks noChangeAspect="1"/>
          </p:cNvPicPr>
          <p:nvPr/>
        </p:nvPicPr>
        <p:blipFill>
          <a:blip r:embed="rId2"/>
          <a:stretch>
            <a:fillRect/>
          </a:stretch>
        </p:blipFill>
        <p:spPr>
          <a:xfrm>
            <a:off x="7947175" y="5271478"/>
            <a:ext cx="3404104" cy="894607"/>
          </a:xfrm>
          <a:prstGeom prst="rect">
            <a:avLst/>
          </a:prstGeom>
        </p:spPr>
      </p:pic>
      <p:pic>
        <p:nvPicPr>
          <p:cNvPr id="6" name="Picture 5" descr="A picture containing object, clock&#10;&#10;Description automatically generated">
            <a:extLst>
              <a:ext uri="{FF2B5EF4-FFF2-40B4-BE49-F238E27FC236}">
                <a16:creationId xmlns:a16="http://schemas.microsoft.com/office/drawing/2014/main" xmlns="" id="{EFB97E23-B88D-473A-AB8F-FE3FA35F2EAB}"/>
              </a:ext>
            </a:extLst>
          </p:cNvPr>
          <p:cNvPicPr>
            <a:picLocks noChangeAspect="1"/>
          </p:cNvPicPr>
          <p:nvPr/>
        </p:nvPicPr>
        <p:blipFill>
          <a:blip r:embed="rId2"/>
          <a:stretch>
            <a:fillRect/>
          </a:stretch>
        </p:blipFill>
        <p:spPr>
          <a:xfrm>
            <a:off x="7947175" y="5289585"/>
            <a:ext cx="3404104" cy="894607"/>
          </a:xfrm>
          <a:prstGeom prst="rect">
            <a:avLst/>
          </a:prstGeom>
        </p:spPr>
      </p:pic>
    </p:spTree>
    <p:extLst>
      <p:ext uri="{BB962C8B-B14F-4D97-AF65-F5344CB8AC3E}">
        <p14:creationId xmlns:p14="http://schemas.microsoft.com/office/powerpoint/2010/main" val="1409713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400" y="556953"/>
            <a:ext cx="10364451" cy="1496291"/>
          </a:xfrm>
        </p:spPr>
        <p:txBody>
          <a:bodyPr>
            <a:normAutofit fontScale="90000"/>
          </a:bodyPr>
          <a:lstStyle/>
          <a:p>
            <a:r>
              <a:rPr lang="en-US" dirty="0" smtClean="0"/>
              <a:t>working in congregate care setting </a:t>
            </a:r>
            <a:br>
              <a:rPr lang="en-US" dirty="0" smtClean="0"/>
            </a:br>
            <a:r>
              <a:rPr lang="en-US" dirty="0" smtClean="0"/>
              <a:t>encouraging power house staff to prepare and take action to protect themselves and others</a:t>
            </a:r>
            <a:endParaRPr lang="en-US" dirty="0"/>
          </a:p>
        </p:txBody>
      </p:sp>
      <p:sp>
        <p:nvSpPr>
          <p:cNvPr id="3" name="Content Placeholder 2"/>
          <p:cNvSpPr>
            <a:spLocks noGrp="1"/>
          </p:cNvSpPr>
          <p:nvPr>
            <p:ph sz="quarter" idx="13"/>
          </p:nvPr>
        </p:nvSpPr>
        <p:spPr>
          <a:xfrm>
            <a:off x="739206" y="2053244"/>
            <a:ext cx="10363826" cy="4081549"/>
          </a:xfrm>
        </p:spPr>
        <p:txBody>
          <a:bodyPr>
            <a:normAutofit lnSpcReduction="10000"/>
          </a:bodyPr>
          <a:lstStyle/>
          <a:p>
            <a:r>
              <a:rPr lang="en-US" b="1" dirty="0" smtClean="0">
                <a:solidFill>
                  <a:srgbClr val="FF0000"/>
                </a:solidFill>
              </a:rPr>
              <a:t>Conduct health screening for all individuals entering the facility</a:t>
            </a:r>
          </a:p>
          <a:p>
            <a:pPr lvl="1"/>
            <a:r>
              <a:rPr lang="en-US" sz="1600" b="1" u="sng" dirty="0" smtClean="0"/>
              <a:t>Screen shall include</a:t>
            </a:r>
            <a:r>
              <a:rPr lang="en-US" b="1" u="sng" dirty="0" smtClean="0"/>
              <a:t>:</a:t>
            </a:r>
            <a:r>
              <a:rPr lang="en-US" dirty="0"/>
              <a:t>	</a:t>
            </a:r>
            <a:r>
              <a:rPr lang="en-US" dirty="0" smtClean="0"/>
              <a:t>				</a:t>
            </a:r>
            <a:r>
              <a:rPr lang="en-US" dirty="0"/>
              <a:t> </a:t>
            </a:r>
            <a:r>
              <a:rPr lang="en-US" dirty="0" smtClean="0"/>
              <a:t>                         </a:t>
            </a:r>
          </a:p>
          <a:p>
            <a:pPr lvl="1"/>
            <a:r>
              <a:rPr lang="en-US" sz="1400" dirty="0" smtClean="0"/>
              <a:t>Temperature checks </a:t>
            </a:r>
            <a:r>
              <a:rPr lang="en-US" sz="1400" dirty="0" smtClean="0">
                <a:solidFill>
                  <a:srgbClr val="FF0000"/>
                </a:solidFill>
              </a:rPr>
              <a:t>(fever 100.4F or greater) </a:t>
            </a:r>
          </a:p>
          <a:p>
            <a:pPr lvl="1"/>
            <a:r>
              <a:rPr lang="en-US" sz="1400" dirty="0" smtClean="0"/>
              <a:t>Questionnaire regarding any recent symptoms consistent with covid-19</a:t>
            </a:r>
          </a:p>
          <a:p>
            <a:pPr lvl="1"/>
            <a:r>
              <a:rPr lang="en-US" sz="1400" dirty="0" smtClean="0"/>
              <a:t>Questionnaire regarding contact with known covid-19 positive individual in the last 14 days.</a:t>
            </a:r>
          </a:p>
          <a:p>
            <a:pPr lvl="1"/>
            <a:r>
              <a:rPr lang="en-US" sz="1600" b="1" u="sng" dirty="0" smtClean="0"/>
              <a:t>All individuals entering the facility shall receive a screenings including but not limited to:</a:t>
            </a:r>
          </a:p>
          <a:p>
            <a:pPr lvl="1"/>
            <a:r>
              <a:rPr lang="en-US" sz="1400" dirty="0" smtClean="0"/>
              <a:t>Group staff</a:t>
            </a:r>
          </a:p>
          <a:p>
            <a:pPr lvl="1"/>
            <a:r>
              <a:rPr lang="en-US" sz="1400" dirty="0" err="1" smtClean="0"/>
              <a:t>Dcs</a:t>
            </a:r>
            <a:r>
              <a:rPr lang="en-US" sz="1400" dirty="0" smtClean="0"/>
              <a:t> staff</a:t>
            </a:r>
          </a:p>
          <a:p>
            <a:pPr lvl="1"/>
            <a:r>
              <a:rPr lang="en-US" sz="1400" dirty="0" smtClean="0"/>
              <a:t>Youth returning from activity outside the home</a:t>
            </a:r>
          </a:p>
          <a:p>
            <a:pPr lvl="1"/>
            <a:r>
              <a:rPr lang="en-US" sz="1600" b="1" u="sng" dirty="0" smtClean="0">
                <a:solidFill>
                  <a:srgbClr val="FF0000"/>
                </a:solidFill>
              </a:rPr>
              <a:t>Facial coverings will be worn by all individuals entering the home who do not reside at the property including power house staff</a:t>
            </a:r>
          </a:p>
          <a:p>
            <a:pPr lvl="1"/>
            <a:r>
              <a:rPr lang="en-US" sz="1400" dirty="0" smtClean="0"/>
              <a:t>Youth are not required to wear a facial covering while in the home </a:t>
            </a:r>
            <a:r>
              <a:rPr lang="en-US" sz="1400" dirty="0" smtClean="0">
                <a:solidFill>
                  <a:srgbClr val="FF0000"/>
                </a:solidFill>
              </a:rPr>
              <a:t>(unless home is under quarantine)</a:t>
            </a:r>
          </a:p>
        </p:txBody>
      </p:sp>
    </p:spTree>
    <p:extLst>
      <p:ext uri="{BB962C8B-B14F-4D97-AF65-F5344CB8AC3E}">
        <p14:creationId xmlns:p14="http://schemas.microsoft.com/office/powerpoint/2010/main" val="175375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85760"/>
            <a:ext cx="10364451" cy="1596177"/>
          </a:xfrm>
        </p:spPr>
        <p:txBody>
          <a:bodyPr>
            <a:normAutofit fontScale="90000"/>
          </a:bodyPr>
          <a:lstStyle/>
          <a:p>
            <a:r>
              <a:rPr lang="en-US"/>
              <a:t>working in congregate care setting </a:t>
            </a:r>
            <a:br>
              <a:rPr lang="en-US"/>
            </a:br>
            <a:r>
              <a:rPr lang="en-US"/>
              <a:t>encouraging power house staff to prepare and take action to protect themselves and others</a:t>
            </a:r>
          </a:p>
        </p:txBody>
      </p:sp>
      <p:sp>
        <p:nvSpPr>
          <p:cNvPr id="3" name="Content Placeholder 2"/>
          <p:cNvSpPr>
            <a:spLocks noGrp="1"/>
          </p:cNvSpPr>
          <p:nvPr>
            <p:ph sz="quarter" idx="13"/>
          </p:nvPr>
        </p:nvSpPr>
        <p:spPr>
          <a:xfrm>
            <a:off x="597528" y="1981938"/>
            <a:ext cx="10873213" cy="4346434"/>
          </a:xfrm>
        </p:spPr>
        <p:txBody>
          <a:bodyPr>
            <a:normAutofit fontScale="85000" lnSpcReduction="10000"/>
          </a:bodyPr>
          <a:lstStyle/>
          <a:p>
            <a:r>
              <a:rPr lang="en-US" sz="1700" dirty="0" smtClean="0"/>
              <a:t>Encourage social distancing as much as possible, by asking staff and clients to stay at least 6 feet apart</a:t>
            </a:r>
          </a:p>
          <a:p>
            <a:r>
              <a:rPr lang="en-US" sz="1700" dirty="0" smtClean="0"/>
              <a:t>Power house has made many accommodations to have limited staff entering our homes, staff should also limit entering client’s rooms unless it is necessary</a:t>
            </a:r>
          </a:p>
          <a:p>
            <a:r>
              <a:rPr lang="en-US" sz="1700" dirty="0" smtClean="0"/>
              <a:t>Power house will provide covid-19 prevention supplies for staff and clients in all common areas of our homes, such as soap, alcohol based hand sanitizers, and if possible masks to be warn while in the homes</a:t>
            </a:r>
          </a:p>
          <a:p>
            <a:r>
              <a:rPr lang="en-US" sz="1700" dirty="0" smtClean="0"/>
              <a:t>Provide guidance and direction to support youths understanding of current conditions of covid-19 in Arizona</a:t>
            </a:r>
          </a:p>
          <a:p>
            <a:r>
              <a:rPr lang="en-US" sz="1700" dirty="0" smtClean="0"/>
              <a:t>Cancelling all public or non-essential activities with clients</a:t>
            </a:r>
          </a:p>
          <a:p>
            <a:r>
              <a:rPr lang="en-US" sz="1700" dirty="0" smtClean="0"/>
              <a:t>Virtual methods of communications for clients, and power house staff members</a:t>
            </a:r>
          </a:p>
          <a:p>
            <a:r>
              <a:rPr lang="en-US" sz="1700" dirty="0"/>
              <a:t>If you have a fever, cough or </a:t>
            </a:r>
            <a:r>
              <a:rPr lang="en-US" sz="1700" u="sng" dirty="0">
                <a:hlinkClick r:id="rId3"/>
              </a:rPr>
              <a:t>other symptoms</a:t>
            </a:r>
            <a:r>
              <a:rPr lang="en-US" sz="1700" dirty="0"/>
              <a:t>, you might have COVID-19. Most people have mild illness and are able to recover at home. If you think you may have been exposed to COVID-19, contact your healthcare provider.</a:t>
            </a:r>
          </a:p>
          <a:p>
            <a:r>
              <a:rPr lang="en-US" sz="1700" dirty="0"/>
              <a:t>Contact your direct supervisor at power house and let them know right </a:t>
            </a:r>
            <a:r>
              <a:rPr lang="en-US" sz="1700" dirty="0" smtClean="0"/>
              <a:t>away</a:t>
            </a:r>
            <a:endParaRPr lang="en-US" sz="1700" dirty="0"/>
          </a:p>
          <a:p>
            <a:r>
              <a:rPr lang="en-US" sz="1700" b="1" dirty="0" smtClean="0"/>
              <a:t>Stay </a:t>
            </a:r>
            <a:r>
              <a:rPr lang="en-US" sz="1700" b="1" dirty="0"/>
              <a:t>home.</a:t>
            </a:r>
            <a:r>
              <a:rPr lang="en-US" sz="1700" dirty="0"/>
              <a:t> Most people with COVID-19 have mild illness and can recover at home without medical care. Do not leave your home, except to get medical care. Do not visit public areas.</a:t>
            </a:r>
          </a:p>
          <a:p>
            <a:endParaRPr lang="en-US" sz="1700" dirty="0" smtClean="0"/>
          </a:p>
          <a:p>
            <a:endParaRPr lang="en-US" dirty="0"/>
          </a:p>
        </p:txBody>
      </p:sp>
    </p:spTree>
    <p:extLst>
      <p:ext uri="{BB962C8B-B14F-4D97-AF65-F5344CB8AC3E}">
        <p14:creationId xmlns:p14="http://schemas.microsoft.com/office/powerpoint/2010/main" val="1278117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396" y="302634"/>
            <a:ext cx="10364451" cy="944276"/>
          </a:xfrm>
        </p:spPr>
        <p:txBody>
          <a:bodyPr/>
          <a:lstStyle/>
          <a:p>
            <a:r>
              <a:rPr lang="en-US" dirty="0" smtClean="0"/>
              <a:t>Symptoms of Covid-10</a:t>
            </a:r>
            <a:endParaRPr lang="en-US" dirty="0"/>
          </a:p>
        </p:txBody>
      </p:sp>
      <p:sp>
        <p:nvSpPr>
          <p:cNvPr id="6" name="Content Placeholder 5"/>
          <p:cNvSpPr>
            <a:spLocks noGrp="1"/>
          </p:cNvSpPr>
          <p:nvPr>
            <p:ph sz="quarter" idx="13"/>
          </p:nvPr>
        </p:nvSpPr>
        <p:spPr>
          <a:xfrm>
            <a:off x="681644" y="1346663"/>
            <a:ext cx="10595956" cy="4796442"/>
          </a:xfrm>
        </p:spPr>
        <p:txBody>
          <a:bodyPr>
            <a:normAutofit fontScale="62500" lnSpcReduction="20000"/>
          </a:bodyPr>
          <a:lstStyle/>
          <a:p>
            <a:r>
              <a:rPr lang="en-US" sz="2500" b="1" dirty="0">
                <a:solidFill>
                  <a:srgbClr val="FF0000"/>
                </a:solidFill>
              </a:rPr>
              <a:t>Watch for </a:t>
            </a:r>
            <a:r>
              <a:rPr lang="en-US" sz="2500" b="1" dirty="0" smtClean="0">
                <a:solidFill>
                  <a:srgbClr val="FF0000"/>
                </a:solidFill>
              </a:rPr>
              <a:t>symptoms:   People </a:t>
            </a:r>
            <a:r>
              <a:rPr lang="en-US" sz="2500" b="1" dirty="0">
                <a:solidFill>
                  <a:srgbClr val="FF0000"/>
                </a:solidFill>
              </a:rPr>
              <a:t>with COVID-19 have had a wide range of symptoms reported – ranging from mild symptoms to severe illness. Symptoms may appear 2-14 days after exposure to the virus. People with these symptoms may have COVID-19:</a:t>
            </a:r>
          </a:p>
          <a:p>
            <a:r>
              <a:rPr lang="en-US" dirty="0"/>
              <a:t>Fever or chills</a:t>
            </a:r>
          </a:p>
          <a:p>
            <a:r>
              <a:rPr lang="en-US" dirty="0"/>
              <a:t>Cough</a:t>
            </a:r>
          </a:p>
          <a:p>
            <a:r>
              <a:rPr lang="en-US" dirty="0"/>
              <a:t>Shortness of breath or difficulty breathing</a:t>
            </a:r>
          </a:p>
          <a:p>
            <a:r>
              <a:rPr lang="en-US" dirty="0"/>
              <a:t>Fatigue</a:t>
            </a:r>
          </a:p>
          <a:p>
            <a:r>
              <a:rPr lang="en-US" dirty="0"/>
              <a:t>Muscle or body aches</a:t>
            </a:r>
          </a:p>
          <a:p>
            <a:r>
              <a:rPr lang="en-US" dirty="0"/>
              <a:t>Headache</a:t>
            </a:r>
          </a:p>
          <a:p>
            <a:r>
              <a:rPr lang="en-US" dirty="0"/>
              <a:t>New loss of taste or smell</a:t>
            </a:r>
          </a:p>
          <a:p>
            <a:r>
              <a:rPr lang="en-US" dirty="0"/>
              <a:t>Sore throat</a:t>
            </a:r>
          </a:p>
          <a:p>
            <a:r>
              <a:rPr lang="en-US" dirty="0"/>
              <a:t>Congestion or runny nose</a:t>
            </a:r>
          </a:p>
          <a:p>
            <a:r>
              <a:rPr lang="en-US" dirty="0"/>
              <a:t>Nausea or vomiting</a:t>
            </a:r>
          </a:p>
          <a:p>
            <a:r>
              <a:rPr lang="en-US" dirty="0" smtClean="0"/>
              <a:t>Diarrhea</a:t>
            </a:r>
          </a:p>
          <a:p>
            <a:r>
              <a:rPr lang="en-US" dirty="0" smtClean="0"/>
              <a:t>This </a:t>
            </a:r>
            <a:r>
              <a:rPr lang="en-US" dirty="0"/>
              <a:t>list does not include all possible symptoms. CDC will continue to update this list as we learn more about COVID-19.</a:t>
            </a:r>
          </a:p>
          <a:p>
            <a:endParaRPr lang="en-US" dirty="0"/>
          </a:p>
        </p:txBody>
      </p:sp>
    </p:spTree>
    <p:extLst>
      <p:ext uri="{BB962C8B-B14F-4D97-AF65-F5344CB8AC3E}">
        <p14:creationId xmlns:p14="http://schemas.microsoft.com/office/powerpoint/2010/main" val="261593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93658"/>
          </a:xfrm>
        </p:spPr>
        <p:txBody>
          <a:bodyPr/>
          <a:lstStyle/>
          <a:p>
            <a:r>
              <a:rPr lang="en-US" dirty="0" smtClean="0"/>
              <a:t>How to protect yourself &amp; Others</a:t>
            </a:r>
            <a:endParaRPr lang="en-US" dirty="0"/>
          </a:p>
        </p:txBody>
      </p:sp>
      <p:sp>
        <p:nvSpPr>
          <p:cNvPr id="3" name="Content Placeholder 2"/>
          <p:cNvSpPr>
            <a:spLocks noGrp="1"/>
          </p:cNvSpPr>
          <p:nvPr>
            <p:ph sz="quarter" idx="13"/>
          </p:nvPr>
        </p:nvSpPr>
        <p:spPr>
          <a:xfrm>
            <a:off x="914400" y="1911928"/>
            <a:ext cx="10363826" cy="3895898"/>
          </a:xfrm>
        </p:spPr>
        <p:txBody>
          <a:bodyPr>
            <a:normAutofit fontScale="92500" lnSpcReduction="20000"/>
          </a:bodyPr>
          <a:lstStyle/>
          <a:p>
            <a:r>
              <a:rPr lang="en-US" sz="2800" b="1" dirty="0" smtClean="0">
                <a:solidFill>
                  <a:srgbClr val="FF0000"/>
                </a:solidFill>
              </a:rPr>
              <a:t>Know </a:t>
            </a:r>
            <a:r>
              <a:rPr lang="en-US" sz="2800" b="1" dirty="0">
                <a:solidFill>
                  <a:srgbClr val="FF0000"/>
                </a:solidFill>
              </a:rPr>
              <a:t>how it spreads</a:t>
            </a:r>
          </a:p>
          <a:p>
            <a:r>
              <a:rPr lang="en-US" dirty="0"/>
              <a:t>There is currently no vaccine to prevent coronavirus disease 2019 (COVID-19).</a:t>
            </a:r>
          </a:p>
          <a:p>
            <a:r>
              <a:rPr lang="en-US" b="1" dirty="0"/>
              <a:t>The best way to prevent illness is to avoid being exposed to this virus.</a:t>
            </a:r>
            <a:endParaRPr lang="en-US" dirty="0"/>
          </a:p>
          <a:p>
            <a:r>
              <a:rPr lang="en-US" dirty="0"/>
              <a:t>The virus is thought to </a:t>
            </a:r>
            <a:r>
              <a:rPr lang="en-US" u="sng" dirty="0">
                <a:hlinkClick r:id="rId2"/>
              </a:rPr>
              <a:t>spread mainly from person-to-person</a:t>
            </a:r>
            <a:r>
              <a:rPr lang="en-US" dirty="0"/>
              <a:t>.</a:t>
            </a:r>
          </a:p>
          <a:p>
            <a:pPr lvl="1"/>
            <a:r>
              <a:rPr lang="en-US" dirty="0"/>
              <a:t>Between people who are in close contact with one another (within about 6 feet).</a:t>
            </a:r>
          </a:p>
          <a:p>
            <a:pPr lvl="1"/>
            <a:r>
              <a:rPr lang="en-US" dirty="0"/>
              <a:t>Through respiratory droplets produced when an infected person coughs, sneezes or talks.</a:t>
            </a:r>
          </a:p>
          <a:p>
            <a:pPr lvl="1"/>
            <a:r>
              <a:rPr lang="en-US" dirty="0"/>
              <a:t>These droplets can land in the mouths or noses of people who are nearby or possibly be inhaled into the lungs.</a:t>
            </a:r>
          </a:p>
          <a:p>
            <a:pPr lvl="1"/>
            <a:r>
              <a:rPr lang="en-US" dirty="0"/>
              <a:t>Some recent studies have suggested that COVID-19 may be spread by people who are not showing symptoms.</a:t>
            </a:r>
          </a:p>
          <a:p>
            <a:endParaRPr lang="en-US" dirty="0"/>
          </a:p>
        </p:txBody>
      </p:sp>
    </p:spTree>
    <p:extLst>
      <p:ext uri="{BB962C8B-B14F-4D97-AF65-F5344CB8AC3E}">
        <p14:creationId xmlns:p14="http://schemas.microsoft.com/office/powerpoint/2010/main" val="118065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385761"/>
            <a:ext cx="10364451" cy="1210283"/>
          </a:xfrm>
        </p:spPr>
        <p:txBody>
          <a:bodyPr/>
          <a:lstStyle/>
          <a:p>
            <a:r>
              <a:rPr lang="en-US" dirty="0" smtClean="0"/>
              <a:t>How to protect yourself &amp; others</a:t>
            </a:r>
            <a:endParaRPr lang="en-US" dirty="0"/>
          </a:p>
        </p:txBody>
      </p:sp>
      <p:sp>
        <p:nvSpPr>
          <p:cNvPr id="3" name="Content Placeholder 2"/>
          <p:cNvSpPr>
            <a:spLocks noGrp="1"/>
          </p:cNvSpPr>
          <p:nvPr>
            <p:ph sz="quarter" idx="13"/>
          </p:nvPr>
        </p:nvSpPr>
        <p:spPr>
          <a:xfrm>
            <a:off x="914399" y="1463040"/>
            <a:ext cx="10363826" cy="4239491"/>
          </a:xfrm>
        </p:spPr>
        <p:txBody>
          <a:bodyPr>
            <a:normAutofit fontScale="62500" lnSpcReduction="20000"/>
          </a:bodyPr>
          <a:lstStyle/>
          <a:p>
            <a:r>
              <a:rPr lang="en-US" sz="3200" b="1" dirty="0">
                <a:solidFill>
                  <a:srgbClr val="FF0000"/>
                </a:solidFill>
              </a:rPr>
              <a:t>Wash your hands often</a:t>
            </a:r>
          </a:p>
          <a:p>
            <a:r>
              <a:rPr lang="en-US" u="sng" dirty="0">
                <a:hlinkClick r:id="rId3"/>
              </a:rPr>
              <a:t>Wash your hands</a:t>
            </a:r>
            <a:r>
              <a:rPr lang="en-US" dirty="0"/>
              <a:t> often with soap and water for at least 20 seconds especially after you have been in a public place, or after blowing your nose, coughing, or sneezing.</a:t>
            </a:r>
          </a:p>
          <a:p>
            <a:r>
              <a:rPr lang="en-US" dirty="0"/>
              <a:t>It’s especially important to wash:</a:t>
            </a:r>
          </a:p>
          <a:p>
            <a:pPr lvl="1"/>
            <a:r>
              <a:rPr lang="en-US" dirty="0"/>
              <a:t>Before eating or preparing food</a:t>
            </a:r>
          </a:p>
          <a:p>
            <a:pPr lvl="1"/>
            <a:r>
              <a:rPr lang="en-US" dirty="0"/>
              <a:t>Before touching your face</a:t>
            </a:r>
          </a:p>
          <a:p>
            <a:pPr lvl="1"/>
            <a:r>
              <a:rPr lang="en-US" dirty="0"/>
              <a:t>After using the restroom</a:t>
            </a:r>
          </a:p>
          <a:p>
            <a:pPr lvl="1"/>
            <a:r>
              <a:rPr lang="en-US" dirty="0"/>
              <a:t>After leaving a public place</a:t>
            </a:r>
          </a:p>
          <a:p>
            <a:pPr lvl="1"/>
            <a:r>
              <a:rPr lang="en-US" dirty="0"/>
              <a:t>After blowing your nose, coughing, or sneezing</a:t>
            </a:r>
          </a:p>
          <a:p>
            <a:pPr lvl="1"/>
            <a:r>
              <a:rPr lang="en-US" dirty="0"/>
              <a:t>After handling your mask</a:t>
            </a:r>
          </a:p>
          <a:p>
            <a:pPr lvl="1"/>
            <a:r>
              <a:rPr lang="en-US" dirty="0"/>
              <a:t>After changing a diaper</a:t>
            </a:r>
          </a:p>
          <a:p>
            <a:pPr lvl="1"/>
            <a:r>
              <a:rPr lang="en-US" dirty="0"/>
              <a:t>After caring for someone sick</a:t>
            </a:r>
          </a:p>
          <a:p>
            <a:pPr lvl="1"/>
            <a:r>
              <a:rPr lang="en-US" dirty="0"/>
              <a:t>After touching animals or pets</a:t>
            </a:r>
          </a:p>
          <a:p>
            <a:r>
              <a:rPr lang="en-US" dirty="0"/>
              <a:t>If soap and water are not readily available, </a:t>
            </a:r>
            <a:r>
              <a:rPr lang="en-US" b="1" dirty="0"/>
              <a:t>use a hand sanitizer that contains at least 60% alcohol</a:t>
            </a:r>
            <a:r>
              <a:rPr lang="en-US" dirty="0"/>
              <a:t>. Cover all surfaces of your hands and rub them together until they feel dry.</a:t>
            </a:r>
          </a:p>
          <a:p>
            <a:r>
              <a:rPr lang="en-US" b="1" dirty="0"/>
              <a:t>Avoid touching</a:t>
            </a:r>
            <a:r>
              <a:rPr lang="en-US" dirty="0"/>
              <a:t> </a:t>
            </a:r>
            <a:r>
              <a:rPr lang="en-US" b="1" dirty="0"/>
              <a:t>your eyes, nose, and mouth</a:t>
            </a:r>
            <a:r>
              <a:rPr lang="en-US" dirty="0"/>
              <a:t> with unwashed hands.</a:t>
            </a:r>
          </a:p>
          <a:p>
            <a:endParaRPr lang="en-US" dirty="0"/>
          </a:p>
        </p:txBody>
      </p:sp>
    </p:spTree>
    <p:extLst>
      <p:ext uri="{BB962C8B-B14F-4D97-AF65-F5344CB8AC3E}">
        <p14:creationId xmlns:p14="http://schemas.microsoft.com/office/powerpoint/2010/main" val="1743318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protect yourself &amp; others</a:t>
            </a:r>
          </a:p>
        </p:txBody>
      </p:sp>
      <p:sp>
        <p:nvSpPr>
          <p:cNvPr id="3" name="Content Placeholder 2"/>
          <p:cNvSpPr>
            <a:spLocks noGrp="1"/>
          </p:cNvSpPr>
          <p:nvPr>
            <p:ph sz="quarter" idx="13"/>
          </p:nvPr>
        </p:nvSpPr>
        <p:spPr>
          <a:xfrm>
            <a:off x="855585" y="2101085"/>
            <a:ext cx="10363826" cy="3424107"/>
          </a:xfrm>
        </p:spPr>
        <p:txBody>
          <a:bodyPr>
            <a:normAutofit fontScale="92500" lnSpcReduction="10000"/>
          </a:bodyPr>
          <a:lstStyle/>
          <a:p>
            <a:r>
              <a:rPr lang="en-US" sz="2200" b="1" dirty="0">
                <a:solidFill>
                  <a:srgbClr val="FF0000"/>
                </a:solidFill>
              </a:rPr>
              <a:t>Avoid close contact</a:t>
            </a:r>
          </a:p>
          <a:p>
            <a:r>
              <a:rPr lang="en-US" b="1" dirty="0"/>
              <a:t>Inside your home: </a:t>
            </a:r>
            <a:r>
              <a:rPr lang="en-US" dirty="0"/>
              <a:t>Avoid close contact with people who are sick</a:t>
            </a:r>
            <a:r>
              <a:rPr lang="en-US" b="1" dirty="0"/>
              <a:t>.</a:t>
            </a:r>
            <a:endParaRPr lang="en-US" dirty="0"/>
          </a:p>
          <a:p>
            <a:pPr lvl="1"/>
            <a:r>
              <a:rPr lang="en-US" dirty="0"/>
              <a:t>If possible, maintain 6 feet between the person who is sick and other household members.</a:t>
            </a:r>
          </a:p>
          <a:p>
            <a:r>
              <a:rPr lang="en-US" b="1" dirty="0"/>
              <a:t>Outside your home: </a:t>
            </a:r>
            <a:r>
              <a:rPr lang="en-US" dirty="0"/>
              <a:t>Put 6 feet of distance between yourself and people who don’t live in your household.</a:t>
            </a:r>
          </a:p>
          <a:p>
            <a:pPr lvl="1"/>
            <a:r>
              <a:rPr lang="en-US" dirty="0"/>
              <a:t>Remember that some people without symptoms may be able to spread virus.</a:t>
            </a:r>
          </a:p>
          <a:p>
            <a:pPr lvl="1"/>
            <a:r>
              <a:rPr lang="en-US" u="sng" dirty="0">
                <a:hlinkClick r:id="rId2"/>
              </a:rPr>
              <a:t>Stay at least 6 feet (about 2 arms’ length) from other people</a:t>
            </a:r>
            <a:r>
              <a:rPr lang="en-US" dirty="0"/>
              <a:t>.</a:t>
            </a:r>
          </a:p>
          <a:p>
            <a:pPr lvl="1"/>
            <a:r>
              <a:rPr lang="en-US" dirty="0"/>
              <a:t>Keeping distance from others is especially important for </a:t>
            </a:r>
            <a:r>
              <a:rPr lang="en-US" u="sng" dirty="0">
                <a:hlinkClick r:id="rId3"/>
              </a:rPr>
              <a:t>people who are at higher risk of getting very sick</a:t>
            </a:r>
            <a:r>
              <a:rPr lang="en-US" dirty="0"/>
              <a:t>.</a:t>
            </a:r>
          </a:p>
          <a:p>
            <a:endParaRPr lang="en-US" dirty="0"/>
          </a:p>
        </p:txBody>
      </p:sp>
    </p:spTree>
    <p:extLst>
      <p:ext uri="{BB962C8B-B14F-4D97-AF65-F5344CB8AC3E}">
        <p14:creationId xmlns:p14="http://schemas.microsoft.com/office/powerpoint/2010/main" val="875987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385760"/>
            <a:ext cx="10364451" cy="985839"/>
          </a:xfrm>
        </p:spPr>
        <p:txBody>
          <a:bodyPr/>
          <a:lstStyle/>
          <a:p>
            <a:r>
              <a:rPr lang="en-US" dirty="0" smtClean="0"/>
              <a:t>Cleaning &amp; disinfecting the group home</a:t>
            </a:r>
            <a:endParaRPr lang="en-US" dirty="0"/>
          </a:p>
        </p:txBody>
      </p:sp>
      <p:sp>
        <p:nvSpPr>
          <p:cNvPr id="3" name="Content Placeholder 2"/>
          <p:cNvSpPr>
            <a:spLocks noGrp="1"/>
          </p:cNvSpPr>
          <p:nvPr>
            <p:ph sz="quarter" idx="13"/>
          </p:nvPr>
        </p:nvSpPr>
        <p:spPr>
          <a:xfrm>
            <a:off x="913774" y="1296786"/>
            <a:ext cx="10363826" cy="4804756"/>
          </a:xfrm>
        </p:spPr>
        <p:txBody>
          <a:bodyPr>
            <a:normAutofit fontScale="62500" lnSpcReduction="20000"/>
          </a:bodyPr>
          <a:lstStyle/>
          <a:p>
            <a:r>
              <a:rPr lang="en-US" sz="2600" b="1" dirty="0" smtClean="0">
                <a:solidFill>
                  <a:srgbClr val="FF0000"/>
                </a:solidFill>
              </a:rPr>
              <a:t>Implement power house plan (cleaning &amp; disinfecting spaces within the home every 6 hours).</a:t>
            </a:r>
          </a:p>
          <a:p>
            <a:r>
              <a:rPr lang="en-US" dirty="0"/>
              <a:t>Reducing the risk of exposure to COVID-19 by cleaning and disinfection is an important part of reopening public spaces that will require careful planning. Every American has been called upon to slow the spread of the virus through social distancing and prevention hygiene, such as frequently washing your hands and wearing masks. Everyone also has a role in making sure our communities are as safe as possible to reopen and remain open.</a:t>
            </a:r>
          </a:p>
          <a:p>
            <a:r>
              <a:rPr lang="en-US" dirty="0"/>
              <a:t>The virus that causes COVID-19 can be killed if you use the right products. EPA has compiled a list of disinfectant products that can be used against COVID-19, including ready-to-use sprays, concentrates, and wipes. Each product has been shown to be effective against viruses that are harder to kill than viruses like the one that causes COVID-19.</a:t>
            </a:r>
          </a:p>
          <a:p>
            <a:r>
              <a:rPr lang="en-US" dirty="0"/>
              <a:t>This document provides a general framework for cleaning and disinfection practices. The framework is based on doing the following:</a:t>
            </a:r>
          </a:p>
          <a:p>
            <a:r>
              <a:rPr lang="en-US" dirty="0"/>
              <a:t>Normal routine cleaning with soap and water will decrease how much of the virus is on surfaces and objects, which reduces the risk of exposure.</a:t>
            </a:r>
          </a:p>
          <a:p>
            <a:r>
              <a:rPr lang="en-US" dirty="0"/>
              <a:t>Disinfection using </a:t>
            </a:r>
            <a:r>
              <a:rPr lang="en-US" u="sng" dirty="0">
                <a:hlinkClick r:id="rId3"/>
              </a:rPr>
              <a:t>EPA-approved disinfectants against COVID-19 </a:t>
            </a:r>
            <a:r>
              <a:rPr lang="en-US" dirty="0">
                <a:hlinkClick r:id="rId3"/>
              </a:rPr>
              <a:t>external </a:t>
            </a:r>
            <a:r>
              <a:rPr lang="en-US" dirty="0" smtClean="0">
                <a:hlinkClick r:id="rId3"/>
              </a:rPr>
              <a:t>icon</a:t>
            </a:r>
            <a:r>
              <a:rPr lang="en-US" dirty="0" smtClean="0"/>
              <a:t> can </a:t>
            </a:r>
            <a:r>
              <a:rPr lang="en-US" dirty="0"/>
              <a:t>also help reduce the risk.  Frequent disinfection of surfaces and objects touched by multiple people is important.</a:t>
            </a:r>
          </a:p>
          <a:p>
            <a:r>
              <a:rPr lang="en-US" dirty="0"/>
              <a:t>When </a:t>
            </a:r>
            <a:r>
              <a:rPr lang="en-US" u="sng" dirty="0">
                <a:hlinkClick r:id="rId3"/>
              </a:rPr>
              <a:t>EPA-approved disinfectants</a:t>
            </a:r>
            <a:r>
              <a:rPr lang="en-US" dirty="0">
                <a:hlinkClick r:id="rId3"/>
              </a:rPr>
              <a:t>external icon</a:t>
            </a:r>
            <a:r>
              <a:rPr lang="en-US" dirty="0"/>
              <a:t> are not available, alternative disinfectants can be used (for example, 1/3 cup of bleach added to 1 gallon of water, or 70% alcohol solutions). Do not mix bleach or other cleaning and disinfection products together. This can cause fumes that may be very dangerous to breathe in. Bleach solutions will be effective for disinfection up to 24 hours. Keep all disinfectants out of the reach of children. </a:t>
            </a:r>
            <a:r>
              <a:rPr lang="en-US" u="sng" dirty="0">
                <a:hlinkClick r:id="rId4"/>
              </a:rPr>
              <a:t>Read EPA’s infographic on how to use these disinfectant products</a:t>
            </a:r>
            <a:r>
              <a:rPr lang="en-US" dirty="0">
                <a:hlinkClick r:id="rId4"/>
              </a:rPr>
              <a:t>external icon</a:t>
            </a:r>
            <a:r>
              <a:rPr lang="en-US" dirty="0"/>
              <a:t> safely and effectively.</a:t>
            </a:r>
          </a:p>
          <a:p>
            <a:endParaRPr lang="en-US" dirty="0">
              <a:solidFill>
                <a:srgbClr val="FF0000"/>
              </a:solidFill>
            </a:endParaRPr>
          </a:p>
        </p:txBody>
      </p:sp>
    </p:spTree>
    <p:extLst>
      <p:ext uri="{BB962C8B-B14F-4D97-AF65-F5344CB8AC3E}">
        <p14:creationId xmlns:p14="http://schemas.microsoft.com/office/powerpoint/2010/main" val="172944521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342</TotalTime>
  <Words>1316</Words>
  <Application>Microsoft Macintosh PowerPoint</Application>
  <PresentationFormat>Widescreen</PresentationFormat>
  <Paragraphs>177</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Tw Cen MT</vt:lpstr>
      <vt:lpstr>Arial</vt:lpstr>
      <vt:lpstr>Droplet</vt:lpstr>
      <vt:lpstr>             Guidance and clarification of requirements for power house youth facility employees during this public health crisis  COVID-19 </vt:lpstr>
      <vt:lpstr>A note from your ceo</vt:lpstr>
      <vt:lpstr>working in congregate care setting  encouraging power house staff to prepare and take action to protect themselves and others</vt:lpstr>
      <vt:lpstr>working in congregate care setting  encouraging power house staff to prepare and take action to protect themselves and others</vt:lpstr>
      <vt:lpstr>Symptoms of Covid-10</vt:lpstr>
      <vt:lpstr>How to protect yourself &amp; Others</vt:lpstr>
      <vt:lpstr>How to protect yourself &amp; others</vt:lpstr>
      <vt:lpstr>How to protect yourself &amp; others</vt:lpstr>
      <vt:lpstr>Cleaning &amp; disinfecting the group home</vt:lpstr>
      <vt:lpstr>How to clean and disinfect</vt:lpstr>
      <vt:lpstr>Cdc calls on Americans to wear masks to prevent COVID-19 spread</vt:lpstr>
      <vt:lpstr>How to wear masks  (PHYF staff is required to wear masks while in the home and in the presents of clients)</vt:lpstr>
      <vt:lpstr>What to do if you are sick</vt:lpstr>
      <vt:lpstr>Testing for COVID-19</vt:lpstr>
      <vt:lpstr>Contact tracing within power house agency </vt:lpstr>
      <vt:lpstr>AFTER A POSITIVE COVID-19 TEST</vt:lpstr>
      <vt:lpstr>Acknowledgment &amp; understanding of  Power house guidelines COVID-19</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Guidance and clarification of requirements for power house youth facility employees during this public health crisis - COVID-19 </dc:title>
  <dc:creator>Natalie Scott</dc:creator>
  <cp:lastModifiedBy>Natalie Scott</cp:lastModifiedBy>
  <cp:revision>29</cp:revision>
  <dcterms:created xsi:type="dcterms:W3CDTF">2020-08-06T17:43:06Z</dcterms:created>
  <dcterms:modified xsi:type="dcterms:W3CDTF">2020-08-07T20:47:15Z</dcterms:modified>
</cp:coreProperties>
</file>