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70" r:id="rId1"/>
  </p:sldMasterIdLst>
  <p:notesMasterIdLst>
    <p:notesMasterId r:id="rId32"/>
  </p:notesMasterIdLst>
  <p:sldIdLst>
    <p:sldId id="259" r:id="rId2"/>
    <p:sldId id="257" r:id="rId3"/>
    <p:sldId id="262" r:id="rId4"/>
    <p:sldId id="258" r:id="rId5"/>
    <p:sldId id="260" r:id="rId6"/>
    <p:sldId id="261" r:id="rId7"/>
    <p:sldId id="263" r:id="rId8"/>
    <p:sldId id="288"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7" r:id="rId29"/>
    <p:sldId id="283"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34C041-4E86-4BC2-AAB0-EC102CAF20C2}" v="9" dt="2019-12-31T20:33:00.6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35" autoAdjust="0"/>
    <p:restoredTop sz="94660"/>
  </p:normalViewPr>
  <p:slideViewPr>
    <p:cSldViewPr snapToGrid="0">
      <p:cViewPr varScale="1">
        <p:scale>
          <a:sx n="129" d="100"/>
          <a:sy n="129" d="100"/>
        </p:scale>
        <p:origin x="39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microsoft.com/office/2016/11/relationships/changesInfo" Target="changesInfos/changesInfo1.xml"/><Relationship Id="rId38"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e scott" userId="fab35fb0fb24ed28" providerId="LiveId" clId="{7934C041-4E86-4BC2-AAB0-EC102CAF20C2}"/>
    <pc:docChg chg="undo custSel mod addSld modSld">
      <pc:chgData name="Natalie scott" userId="fab35fb0fb24ed28" providerId="LiveId" clId="{7934C041-4E86-4BC2-AAB0-EC102CAF20C2}" dt="2019-12-31T20:36:51.707" v="266" actId="14100"/>
      <pc:docMkLst>
        <pc:docMk/>
      </pc:docMkLst>
      <pc:sldChg chg="add">
        <pc:chgData name="Natalie scott" userId="fab35fb0fb24ed28" providerId="LiveId" clId="{7934C041-4E86-4BC2-AAB0-EC102CAF20C2}" dt="2019-12-31T20:24:58.783" v="0"/>
        <pc:sldMkLst>
          <pc:docMk/>
          <pc:sldMk cId="2969858313" sldId="282"/>
        </pc:sldMkLst>
      </pc:sldChg>
      <pc:sldChg chg="addSp delSp modSp add mod setBg">
        <pc:chgData name="Natalie scott" userId="fab35fb0fb24ed28" providerId="LiveId" clId="{7934C041-4E86-4BC2-AAB0-EC102CAF20C2}" dt="2019-12-31T20:36:51.707" v="266" actId="14100"/>
        <pc:sldMkLst>
          <pc:docMk/>
          <pc:sldMk cId="305306860" sldId="283"/>
        </pc:sldMkLst>
        <pc:spChg chg="add del mod">
          <ac:chgData name="Natalie scott" userId="fab35fb0fb24ed28" providerId="LiveId" clId="{7934C041-4E86-4BC2-AAB0-EC102CAF20C2}" dt="2019-12-31T20:30:57.234" v="8"/>
          <ac:spMkLst>
            <pc:docMk/>
            <pc:sldMk cId="305306860" sldId="283"/>
            <ac:spMk id="3" creationId="{1DF6D65D-F51F-458F-91FF-FDA45E62A9DE}"/>
          </ac:spMkLst>
        </pc:spChg>
        <pc:spChg chg="add del mod">
          <ac:chgData name="Natalie scott" userId="fab35fb0fb24ed28" providerId="LiveId" clId="{7934C041-4E86-4BC2-AAB0-EC102CAF20C2}" dt="2019-12-31T20:31:19.622" v="11"/>
          <ac:spMkLst>
            <pc:docMk/>
            <pc:sldMk cId="305306860" sldId="283"/>
            <ac:spMk id="4" creationId="{FC1E67A2-F003-4E09-8FAE-09580DD09928}"/>
          </ac:spMkLst>
        </pc:spChg>
        <pc:spChg chg="add del">
          <ac:chgData name="Natalie scott" userId="fab35fb0fb24ed28" providerId="LiveId" clId="{7934C041-4E86-4BC2-AAB0-EC102CAF20C2}" dt="2019-12-31T20:28:29.835" v="4" actId="26606"/>
          <ac:spMkLst>
            <pc:docMk/>
            <pc:sldMk cId="305306860" sldId="283"/>
            <ac:spMk id="7" creationId="{F1176DA6-4BBF-42A4-9C94-E6613CCD6B37}"/>
          </ac:spMkLst>
        </pc:spChg>
        <pc:spChg chg="add mod">
          <ac:chgData name="Natalie scott" userId="fab35fb0fb24ed28" providerId="LiveId" clId="{7934C041-4E86-4BC2-AAB0-EC102CAF20C2}" dt="2019-12-31T20:36:31.629" v="263" actId="255"/>
          <ac:spMkLst>
            <pc:docMk/>
            <pc:sldMk cId="305306860" sldId="283"/>
            <ac:spMk id="8" creationId="{FEA01081-4FE8-4769-AE1C-F0AD1D36110E}"/>
          </ac:spMkLst>
        </pc:spChg>
        <pc:spChg chg="add del">
          <ac:chgData name="Natalie scott" userId="fab35fb0fb24ed28" providerId="LiveId" clId="{7934C041-4E86-4BC2-AAB0-EC102CAF20C2}" dt="2019-12-31T20:28:29.835" v="4" actId="26606"/>
          <ac:spMkLst>
            <pc:docMk/>
            <pc:sldMk cId="305306860" sldId="283"/>
            <ac:spMk id="9" creationId="{99AAB0AE-172B-4FB4-80C2-86CD6B824220}"/>
          </ac:spMkLst>
        </pc:spChg>
        <pc:picChg chg="add del mod">
          <ac:chgData name="Natalie scott" userId="fab35fb0fb24ed28" providerId="LiveId" clId="{7934C041-4E86-4BC2-AAB0-EC102CAF20C2}" dt="2019-12-31T20:36:51.707" v="266" actId="14100"/>
          <ac:picMkLst>
            <pc:docMk/>
            <pc:sldMk cId="305306860" sldId="283"/>
            <ac:picMk id="2" creationId="{8000DB4C-2960-4E63-B5FB-D517375F0833}"/>
          </ac:picMkLst>
        </pc:picChg>
        <pc:picChg chg="add mod">
          <ac:chgData name="Natalie scott" userId="fab35fb0fb24ed28" providerId="LiveId" clId="{7934C041-4E86-4BC2-AAB0-EC102CAF20C2}" dt="2019-12-31T20:36:09.888" v="261" actId="1076"/>
          <ac:picMkLst>
            <pc:docMk/>
            <pc:sldMk cId="305306860" sldId="283"/>
            <ac:picMk id="10" creationId="{E0B122D5-FD79-4857-B293-0E29824206DD}"/>
          </ac:picMkLst>
        </pc:pic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3326D1-87A8-6F41-A55D-E389CA89B72F}" type="datetimeFigureOut">
              <a:rPr lang="en-US" smtClean="0"/>
              <a:t>6/12/20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C44EE8-DF93-B246-A507-E75435EEAFCD}" type="slidenum">
              <a:rPr lang="en-US" smtClean="0"/>
              <a:t>‹#›</a:t>
            </a:fld>
            <a:endParaRPr lang="en-US"/>
          </a:p>
        </p:txBody>
      </p:sp>
    </p:spTree>
    <p:extLst>
      <p:ext uri="{BB962C8B-B14F-4D97-AF65-F5344CB8AC3E}">
        <p14:creationId xmlns:p14="http://schemas.microsoft.com/office/powerpoint/2010/main" val="515995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6/12/20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6/12/20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t>6/12/20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t>6/12/20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t>6/12/20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6/12/20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6/12/20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48A87A34-81AB-432B-8DAE-1953F412C126}" type="datetimeFigureOut">
              <a:rPr lang="en-US" smtClean="0"/>
              <a:t>6/12/20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8A87A34-81AB-432B-8DAE-1953F412C126}" type="datetimeFigureOut">
              <a:rPr lang="en-US" smtClean="0"/>
              <a:pPr/>
              <a:t>6/12/20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smtClean="0"/>
              <a:t>
              </a:t>
            </a:r>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8A87A34-81AB-432B-8DAE-1953F412C126}" type="datetimeFigureOut">
              <a:rPr lang="en-US" smtClean="0"/>
              <a:pPr/>
              <a:t>6/12/20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43769807"/>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5.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A04CE4-1699-45C9-B7CF-34A75F5FA561}"/>
              </a:ext>
            </a:extLst>
          </p:cNvPr>
          <p:cNvSpPr>
            <a:spLocks noGrp="1"/>
          </p:cNvSpPr>
          <p:nvPr>
            <p:ph type="title"/>
          </p:nvPr>
        </p:nvSpPr>
        <p:spPr>
          <a:xfrm>
            <a:off x="919569" y="770962"/>
            <a:ext cx="10164067" cy="1586343"/>
          </a:xfrm>
        </p:spPr>
        <p:txBody>
          <a:bodyPr>
            <a:normAutofit/>
          </a:bodyPr>
          <a:lstStyle/>
          <a:p>
            <a:r>
              <a:rPr lang="en-US" b="1" dirty="0" smtClean="0"/>
              <a:t>Basic MEDICATION administration training</a:t>
            </a:r>
            <a:br>
              <a:rPr lang="en-US" b="1" dirty="0" smtClean="0"/>
            </a:br>
            <a:endParaRPr lang="en-US" dirty="0"/>
          </a:p>
        </p:txBody>
      </p:sp>
      <p:sp>
        <p:nvSpPr>
          <p:cNvPr id="3" name="Content Placeholder 2">
            <a:extLst>
              <a:ext uri="{FF2B5EF4-FFF2-40B4-BE49-F238E27FC236}">
                <a16:creationId xmlns:a16="http://schemas.microsoft.com/office/drawing/2014/main" xmlns="" id="{A55B10B9-BD49-41A8-B83A-565BD7AD9CFD}"/>
              </a:ext>
            </a:extLst>
          </p:cNvPr>
          <p:cNvSpPr>
            <a:spLocks noGrp="1"/>
          </p:cNvSpPr>
          <p:nvPr>
            <p:ph idx="1"/>
          </p:nvPr>
        </p:nvSpPr>
        <p:spPr>
          <a:xfrm>
            <a:off x="1451579" y="2793534"/>
            <a:ext cx="9291215" cy="2672811"/>
          </a:xfrm>
        </p:spPr>
        <p:txBody>
          <a:bodyPr>
            <a:normAutofit/>
          </a:bodyPr>
          <a:lstStyle/>
          <a:p>
            <a:pPr marL="0" indent="0">
              <a:buNone/>
            </a:pPr>
            <a:r>
              <a:rPr lang="en-US" sz="2400" b="1" dirty="0"/>
              <a:t>A guide to help Direct Support Professionals administer, transcribe and document medications in a licensed </a:t>
            </a:r>
            <a:r>
              <a:rPr lang="en-US" sz="2400" b="1" dirty="0" smtClean="0"/>
              <a:t>group home setting</a:t>
            </a:r>
            <a:r>
              <a:rPr lang="en-US" sz="2400" b="1" dirty="0"/>
              <a:t>.</a:t>
            </a:r>
            <a:endParaRPr lang="en-US" sz="2400" dirty="0"/>
          </a:p>
        </p:txBody>
      </p:sp>
      <p:pic>
        <p:nvPicPr>
          <p:cNvPr id="5" name="Picture 4" descr="A close up of a logo&#10;&#10;Description automatically generated">
            <a:extLst>
              <a:ext uri="{FF2B5EF4-FFF2-40B4-BE49-F238E27FC236}">
                <a16:creationId xmlns:a16="http://schemas.microsoft.com/office/drawing/2014/main" xmlns="" id="{264DD2EE-5501-4096-BA10-B469168EE5DE}"/>
              </a:ext>
            </a:extLst>
          </p:cNvPr>
          <p:cNvPicPr>
            <a:picLocks noChangeAspect="1"/>
          </p:cNvPicPr>
          <p:nvPr/>
        </p:nvPicPr>
        <p:blipFill>
          <a:blip r:embed="rId2"/>
          <a:stretch>
            <a:fillRect/>
          </a:stretch>
        </p:blipFill>
        <p:spPr>
          <a:xfrm>
            <a:off x="4425167" y="4382434"/>
            <a:ext cx="3341666" cy="925000"/>
          </a:xfrm>
          <a:prstGeom prst="rect">
            <a:avLst/>
          </a:prstGeom>
        </p:spPr>
      </p:pic>
    </p:spTree>
    <p:extLst>
      <p:ext uri="{BB962C8B-B14F-4D97-AF65-F5344CB8AC3E}">
        <p14:creationId xmlns:p14="http://schemas.microsoft.com/office/powerpoint/2010/main" val="1141564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6C2477-054B-4905-90D2-BD6E454BF962}"/>
              </a:ext>
            </a:extLst>
          </p:cNvPr>
          <p:cNvSpPr>
            <a:spLocks noGrp="1"/>
          </p:cNvSpPr>
          <p:nvPr>
            <p:ph type="title"/>
          </p:nvPr>
        </p:nvSpPr>
        <p:spPr>
          <a:xfrm>
            <a:off x="3533305" y="141790"/>
            <a:ext cx="5125390" cy="587136"/>
          </a:xfrm>
        </p:spPr>
        <p:txBody>
          <a:bodyPr>
            <a:normAutofit fontScale="90000"/>
          </a:bodyPr>
          <a:lstStyle/>
          <a:p>
            <a:r>
              <a:rPr lang="en-US" sz="1600" b="1" dirty="0"/>
              <a:t>Following Doctor’s Orders for Tests</a:t>
            </a:r>
            <a:endParaRPr lang="en-US" sz="1600" dirty="0"/>
          </a:p>
        </p:txBody>
      </p:sp>
      <p:sp>
        <p:nvSpPr>
          <p:cNvPr id="4" name="Title 1">
            <a:extLst>
              <a:ext uri="{FF2B5EF4-FFF2-40B4-BE49-F238E27FC236}">
                <a16:creationId xmlns:a16="http://schemas.microsoft.com/office/drawing/2014/main" xmlns="" id="{3534435C-107B-44FC-8F2C-FB1CFAA90901}"/>
              </a:ext>
            </a:extLst>
          </p:cNvPr>
          <p:cNvSpPr txBox="1">
            <a:spLocks/>
          </p:cNvSpPr>
          <p:nvPr/>
        </p:nvSpPr>
        <p:spPr>
          <a:xfrm>
            <a:off x="3533305" y="3877953"/>
            <a:ext cx="5125390" cy="58713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r>
              <a:rPr lang="en-US" sz="1600" b="1" dirty="0"/>
              <a:t>Monitoring the effects of medication</a:t>
            </a:r>
            <a:endParaRPr lang="en-US" sz="1600" dirty="0"/>
          </a:p>
        </p:txBody>
      </p:sp>
      <p:sp>
        <p:nvSpPr>
          <p:cNvPr id="5" name="TextBox 4">
            <a:extLst>
              <a:ext uri="{FF2B5EF4-FFF2-40B4-BE49-F238E27FC236}">
                <a16:creationId xmlns:a16="http://schemas.microsoft.com/office/drawing/2014/main" xmlns="" id="{812F98CD-41B2-4BC6-91BC-3A6519B735FB}"/>
              </a:ext>
            </a:extLst>
          </p:cNvPr>
          <p:cNvSpPr txBox="1"/>
          <p:nvPr/>
        </p:nvSpPr>
        <p:spPr>
          <a:xfrm>
            <a:off x="1297497" y="830965"/>
            <a:ext cx="9597005" cy="3046988"/>
          </a:xfrm>
          <a:prstGeom prst="rect">
            <a:avLst/>
          </a:prstGeom>
          <a:noFill/>
        </p:spPr>
        <p:txBody>
          <a:bodyPr wrap="square" rtlCol="0">
            <a:spAutoFit/>
          </a:bodyPr>
          <a:lstStyle/>
          <a:p>
            <a:pPr algn="ctr"/>
            <a:r>
              <a:rPr lang="en-US" sz="1600" dirty="0"/>
              <a:t>Some medications (Tylenol, Lithium, Depakene) can be toxic and cause damage,</a:t>
            </a:r>
          </a:p>
          <a:p>
            <a:pPr algn="ctr"/>
            <a:r>
              <a:rPr lang="en-US" sz="1600" dirty="0"/>
              <a:t>especially if taken for a long period of time. Every one responds differently to</a:t>
            </a:r>
          </a:p>
          <a:p>
            <a:pPr algn="ctr"/>
            <a:r>
              <a:rPr lang="en-US" sz="1600" dirty="0"/>
              <a:t>medications, some responses are related to how quickly our bodies are able to break</a:t>
            </a:r>
          </a:p>
          <a:p>
            <a:pPr algn="ctr"/>
            <a:r>
              <a:rPr lang="en-US" sz="1600" dirty="0"/>
              <a:t>down (metabolize) the medication. For this reason, physicians sometimes start a new</a:t>
            </a:r>
          </a:p>
          <a:p>
            <a:pPr algn="ctr"/>
            <a:r>
              <a:rPr lang="en-US" sz="1600" dirty="0"/>
              <a:t>medication at low doses and increase it in response to signs of a positive effect such as</a:t>
            </a:r>
          </a:p>
          <a:p>
            <a:pPr algn="ctr"/>
            <a:r>
              <a:rPr lang="en-US" sz="1600" dirty="0"/>
              <a:t>a reduction in seizures or the development of better sleep patterns.</a:t>
            </a:r>
          </a:p>
          <a:p>
            <a:pPr algn="ctr"/>
            <a:r>
              <a:rPr lang="en-US" sz="1600" dirty="0"/>
              <a:t>Checking blood serum levels by analyzing the concentrations of medications in</a:t>
            </a:r>
          </a:p>
          <a:p>
            <a:pPr algn="ctr"/>
            <a:r>
              <a:rPr lang="en-US" sz="1600" dirty="0"/>
              <a:t>an individual’s blood can be important. For example: many </a:t>
            </a:r>
            <a:r>
              <a:rPr lang="en-US" sz="1600" dirty="0" smtClean="0"/>
              <a:t>anti-consultants </a:t>
            </a:r>
            <a:r>
              <a:rPr lang="en-US" sz="1600" dirty="0"/>
              <a:t>require an</a:t>
            </a:r>
          </a:p>
          <a:p>
            <a:pPr algn="ctr"/>
            <a:r>
              <a:rPr lang="en-US" sz="1600" dirty="0"/>
              <a:t>Anti Epileptic Drug Level (AEDL) every six months. Physician’s orders for lab tests and</a:t>
            </a:r>
          </a:p>
          <a:p>
            <a:pPr algn="ctr"/>
            <a:r>
              <a:rPr lang="en-US" sz="1600" dirty="0"/>
              <a:t>follow-up appointments must be followed. Blood serum level tests help the physician</a:t>
            </a:r>
          </a:p>
          <a:p>
            <a:pPr algn="ctr"/>
            <a:r>
              <a:rPr lang="en-US" sz="1600" dirty="0"/>
              <a:t>determine the effectiveness of the medication, make recommendations for changes to</a:t>
            </a:r>
          </a:p>
          <a:p>
            <a:pPr algn="ctr"/>
            <a:r>
              <a:rPr lang="en-US" sz="1600" dirty="0"/>
              <a:t>the dose, strength, or medication used and develop a treatment plan.</a:t>
            </a:r>
          </a:p>
        </p:txBody>
      </p:sp>
      <p:sp>
        <p:nvSpPr>
          <p:cNvPr id="7" name="TextBox 6">
            <a:extLst>
              <a:ext uri="{FF2B5EF4-FFF2-40B4-BE49-F238E27FC236}">
                <a16:creationId xmlns:a16="http://schemas.microsoft.com/office/drawing/2014/main" xmlns="" id="{00329C33-1589-477D-BCB9-B753A448893F}"/>
              </a:ext>
            </a:extLst>
          </p:cNvPr>
          <p:cNvSpPr txBox="1"/>
          <p:nvPr/>
        </p:nvSpPr>
        <p:spPr>
          <a:xfrm>
            <a:off x="1091967" y="4465089"/>
            <a:ext cx="10008066" cy="2308324"/>
          </a:xfrm>
          <a:prstGeom prst="rect">
            <a:avLst/>
          </a:prstGeom>
          <a:noFill/>
        </p:spPr>
        <p:txBody>
          <a:bodyPr wrap="square" rtlCol="0">
            <a:spAutoFit/>
          </a:bodyPr>
          <a:lstStyle/>
          <a:p>
            <a:pPr algn="ctr"/>
            <a:r>
              <a:rPr lang="en-US" sz="1600" dirty="0"/>
              <a:t>The unintended effects of medication, called </a:t>
            </a:r>
            <a:r>
              <a:rPr lang="en-US" sz="1600" b="1" dirty="0"/>
              <a:t>side effects</a:t>
            </a:r>
            <a:r>
              <a:rPr lang="en-US" sz="1600" dirty="0"/>
              <a:t>, can occur at any time. Some</a:t>
            </a:r>
          </a:p>
          <a:p>
            <a:pPr algn="ctr"/>
            <a:r>
              <a:rPr lang="en-US" sz="1600" dirty="0"/>
              <a:t>mild side effects may disappear after a short time. Others will persist the entire time the</a:t>
            </a:r>
          </a:p>
          <a:p>
            <a:pPr algn="ctr"/>
            <a:r>
              <a:rPr lang="en-US" sz="1600" dirty="0"/>
              <a:t>medication is taken and sometimes beyond. Some side effects are life threatening. It is</a:t>
            </a:r>
          </a:p>
          <a:p>
            <a:pPr algn="ctr"/>
            <a:r>
              <a:rPr lang="en-US" sz="1600" dirty="0"/>
              <a:t>very important to learn about the medications each individual is taking, and to know</a:t>
            </a:r>
          </a:p>
          <a:p>
            <a:pPr algn="ctr"/>
            <a:r>
              <a:rPr lang="en-US" sz="1600" dirty="0"/>
              <a:t>what possible side effects may occur. Ask the doctor what kind of reactions should be</a:t>
            </a:r>
          </a:p>
          <a:p>
            <a:pPr algn="ctr"/>
            <a:r>
              <a:rPr lang="en-US" sz="1600" dirty="0"/>
              <a:t>brought immediately to his or her attention. The pharmacy is a good source for</a:t>
            </a:r>
          </a:p>
          <a:p>
            <a:pPr algn="ctr"/>
            <a:r>
              <a:rPr lang="en-US" sz="1600" dirty="0"/>
              <a:t>information about the effects of medication. Medication information sheets should come</a:t>
            </a:r>
          </a:p>
          <a:p>
            <a:pPr algn="ctr"/>
            <a:r>
              <a:rPr lang="en-US" sz="1600" dirty="0"/>
              <a:t>with every new medication. Pharmacists are knowledgeable about drugs, side effects,</a:t>
            </a:r>
          </a:p>
          <a:p>
            <a:pPr algn="ctr"/>
            <a:r>
              <a:rPr lang="en-US" sz="1600" dirty="0"/>
              <a:t>and interactions.</a:t>
            </a:r>
          </a:p>
        </p:txBody>
      </p:sp>
    </p:spTree>
    <p:extLst>
      <p:ext uri="{BB962C8B-B14F-4D97-AF65-F5344CB8AC3E}">
        <p14:creationId xmlns:p14="http://schemas.microsoft.com/office/powerpoint/2010/main" val="30868141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B2F62935-2C86-4F8E-9709-A14DDFC56AB9}"/>
              </a:ext>
            </a:extLst>
          </p:cNvPr>
          <p:cNvSpPr/>
          <p:nvPr/>
        </p:nvSpPr>
        <p:spPr>
          <a:xfrm>
            <a:off x="1258347" y="805825"/>
            <a:ext cx="9529893" cy="4031873"/>
          </a:xfrm>
          <a:prstGeom prst="rect">
            <a:avLst/>
          </a:prstGeom>
        </p:spPr>
        <p:txBody>
          <a:bodyPr wrap="square">
            <a:spAutoFit/>
          </a:bodyPr>
          <a:lstStyle/>
          <a:p>
            <a:pPr algn="ctr"/>
            <a:r>
              <a:rPr lang="en-US" sz="1600" dirty="0"/>
              <a:t>Asking both the doctor and the pharmacist is a good strategy because it takes</a:t>
            </a:r>
          </a:p>
          <a:p>
            <a:pPr algn="ctr"/>
            <a:r>
              <a:rPr lang="en-US" sz="1600" dirty="0"/>
              <a:t>advantage of two important expert resources within the health care system. It is helpful</a:t>
            </a:r>
          </a:p>
          <a:p>
            <a:pPr algn="ctr"/>
            <a:r>
              <a:rPr lang="en-US" sz="1600" dirty="0"/>
              <a:t>to write possible side effects on the individual’s Medication Sheet and attach the</a:t>
            </a:r>
          </a:p>
          <a:p>
            <a:pPr algn="ctr"/>
            <a:r>
              <a:rPr lang="en-US" sz="1600" dirty="0"/>
              <a:t>medication information sheet.</a:t>
            </a:r>
          </a:p>
          <a:p>
            <a:pPr algn="ctr"/>
            <a:endParaRPr lang="en-US" sz="1600" dirty="0"/>
          </a:p>
          <a:p>
            <a:pPr algn="ctr"/>
            <a:r>
              <a:rPr lang="en-US" sz="1600" dirty="0"/>
              <a:t>Physical and behavioral changes that are due to the effect of a medication are often</a:t>
            </a:r>
          </a:p>
          <a:p>
            <a:pPr algn="ctr"/>
            <a:r>
              <a:rPr lang="en-US" sz="1600" dirty="0"/>
              <a:t>difficult to identify. There may be many different reasons for the same sign or symptom.</a:t>
            </a:r>
          </a:p>
          <a:p>
            <a:pPr algn="ctr"/>
            <a:r>
              <a:rPr lang="en-US" sz="1600" dirty="0"/>
              <a:t>A change in behavior may be due to a medication change or a change in the person’s</a:t>
            </a:r>
          </a:p>
          <a:p>
            <a:pPr algn="ctr"/>
            <a:r>
              <a:rPr lang="en-US" sz="1600" dirty="0"/>
              <a:t>environment. A sore throat may be one of the first symptoms of a cold or may be a side</a:t>
            </a:r>
          </a:p>
          <a:p>
            <a:pPr algn="ctr"/>
            <a:r>
              <a:rPr lang="en-US" sz="1600" dirty="0"/>
              <a:t>effect of a medication.</a:t>
            </a:r>
          </a:p>
          <a:p>
            <a:pPr algn="ctr"/>
            <a:endParaRPr lang="en-US" sz="1600" dirty="0"/>
          </a:p>
          <a:p>
            <a:pPr algn="ctr"/>
            <a:r>
              <a:rPr lang="en-US" sz="1600" dirty="0"/>
              <a:t>Your responsibility is to consistently and accurately observe, report, and record any</a:t>
            </a:r>
          </a:p>
          <a:p>
            <a:pPr algn="ctr"/>
            <a:r>
              <a:rPr lang="en-US" sz="1600" dirty="0"/>
              <a:t>change in the normal daily routine, behavior, ways of communicating, appearance,</a:t>
            </a:r>
          </a:p>
          <a:p>
            <a:pPr algn="ctr"/>
            <a:r>
              <a:rPr lang="en-US" sz="1600" dirty="0"/>
              <a:t>physical health, and general manner or mood of the individual you support.</a:t>
            </a:r>
          </a:p>
          <a:p>
            <a:pPr algn="ctr"/>
            <a:r>
              <a:rPr lang="en-US" sz="1600" dirty="0"/>
              <a:t>Interpretation (deciding the meaning) of an observed side effect is the responsibility of</a:t>
            </a:r>
          </a:p>
          <a:p>
            <a:pPr algn="ctr"/>
            <a:r>
              <a:rPr lang="en-US" sz="1600" dirty="0"/>
              <a:t>the individual’s doctor.</a:t>
            </a:r>
          </a:p>
        </p:txBody>
      </p:sp>
      <p:sp>
        <p:nvSpPr>
          <p:cNvPr id="6" name="Title 1">
            <a:extLst>
              <a:ext uri="{FF2B5EF4-FFF2-40B4-BE49-F238E27FC236}">
                <a16:creationId xmlns:a16="http://schemas.microsoft.com/office/drawing/2014/main" xmlns="" id="{7A31EDCF-1624-4FAE-8EFD-785EFB88D69A}"/>
              </a:ext>
            </a:extLst>
          </p:cNvPr>
          <p:cNvSpPr txBox="1">
            <a:spLocks/>
          </p:cNvSpPr>
          <p:nvPr/>
        </p:nvSpPr>
        <p:spPr>
          <a:xfrm>
            <a:off x="3460599" y="218689"/>
            <a:ext cx="5125390" cy="58713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r>
              <a:rPr lang="en-US" sz="1600" b="1" dirty="0"/>
              <a:t>Monitoring the effects of medication continued</a:t>
            </a:r>
            <a:endParaRPr lang="en-US" sz="1600" dirty="0"/>
          </a:p>
        </p:txBody>
      </p:sp>
      <p:pic>
        <p:nvPicPr>
          <p:cNvPr id="4" name="Picture 3" descr="A close up of a logo&#10;&#10;Description automatically generated">
            <a:extLst>
              <a:ext uri="{FF2B5EF4-FFF2-40B4-BE49-F238E27FC236}">
                <a16:creationId xmlns:a16="http://schemas.microsoft.com/office/drawing/2014/main" xmlns="" id="{264DD2EE-5501-4096-BA10-B469168EE5DE}"/>
              </a:ext>
            </a:extLst>
          </p:cNvPr>
          <p:cNvPicPr>
            <a:picLocks noChangeAspect="1"/>
          </p:cNvPicPr>
          <p:nvPr/>
        </p:nvPicPr>
        <p:blipFill>
          <a:blip r:embed="rId2"/>
          <a:stretch>
            <a:fillRect/>
          </a:stretch>
        </p:blipFill>
        <p:spPr>
          <a:xfrm>
            <a:off x="4352460" y="5071981"/>
            <a:ext cx="3341666" cy="925000"/>
          </a:xfrm>
          <a:prstGeom prst="rect">
            <a:avLst/>
          </a:prstGeom>
        </p:spPr>
      </p:pic>
    </p:spTree>
    <p:extLst>
      <p:ext uri="{BB962C8B-B14F-4D97-AF65-F5344CB8AC3E}">
        <p14:creationId xmlns:p14="http://schemas.microsoft.com/office/powerpoint/2010/main" val="1097635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EDBAF438-F25C-4E72-B5CB-109053FEFC4C}"/>
              </a:ext>
            </a:extLst>
          </p:cNvPr>
          <p:cNvSpPr txBox="1">
            <a:spLocks/>
          </p:cNvSpPr>
          <p:nvPr/>
        </p:nvSpPr>
        <p:spPr>
          <a:xfrm>
            <a:off x="3460599" y="218689"/>
            <a:ext cx="5125390" cy="58713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r>
              <a:rPr lang="en-US" sz="1600" b="1" dirty="0"/>
              <a:t>Monitoring the effects of medication continued</a:t>
            </a:r>
            <a:endParaRPr lang="en-US" sz="1600" dirty="0"/>
          </a:p>
        </p:txBody>
      </p:sp>
      <p:pic>
        <p:nvPicPr>
          <p:cNvPr id="5" name="Picture 4">
            <a:extLst>
              <a:ext uri="{FF2B5EF4-FFF2-40B4-BE49-F238E27FC236}">
                <a16:creationId xmlns:a16="http://schemas.microsoft.com/office/drawing/2014/main" xmlns="" id="{C7D893F0-5DA1-44B4-88FF-D3D96D3E5888}"/>
              </a:ext>
            </a:extLst>
          </p:cNvPr>
          <p:cNvPicPr>
            <a:picLocks noChangeAspect="1"/>
          </p:cNvPicPr>
          <p:nvPr/>
        </p:nvPicPr>
        <p:blipFill>
          <a:blip r:embed="rId2"/>
          <a:stretch>
            <a:fillRect/>
          </a:stretch>
        </p:blipFill>
        <p:spPr>
          <a:xfrm>
            <a:off x="5288776" y="4584680"/>
            <a:ext cx="1469036" cy="1670172"/>
          </a:xfrm>
          <a:prstGeom prst="rect">
            <a:avLst/>
          </a:prstGeom>
        </p:spPr>
      </p:pic>
      <p:sp>
        <p:nvSpPr>
          <p:cNvPr id="6" name="Rectangle 5">
            <a:extLst>
              <a:ext uri="{FF2B5EF4-FFF2-40B4-BE49-F238E27FC236}">
                <a16:creationId xmlns:a16="http://schemas.microsoft.com/office/drawing/2014/main" xmlns="" id="{782D4206-7FC7-4B81-938A-A6A213AD06B6}"/>
              </a:ext>
            </a:extLst>
          </p:cNvPr>
          <p:cNvSpPr/>
          <p:nvPr/>
        </p:nvSpPr>
        <p:spPr>
          <a:xfrm>
            <a:off x="1104930" y="805825"/>
            <a:ext cx="9836728" cy="3293209"/>
          </a:xfrm>
          <a:prstGeom prst="rect">
            <a:avLst/>
          </a:prstGeom>
        </p:spPr>
        <p:txBody>
          <a:bodyPr wrap="square">
            <a:spAutoFit/>
          </a:bodyPr>
          <a:lstStyle/>
          <a:p>
            <a:pPr algn="ctr"/>
            <a:r>
              <a:rPr lang="en-US" sz="1600" dirty="0"/>
              <a:t>-     For each individual you support, know the intended and unintended effects of</a:t>
            </a:r>
          </a:p>
          <a:p>
            <a:pPr algn="ctr"/>
            <a:r>
              <a:rPr lang="en-US" sz="1600" dirty="0"/>
              <a:t>each medication he or she takes.</a:t>
            </a:r>
          </a:p>
          <a:p>
            <a:pPr algn="ctr"/>
            <a:endParaRPr lang="en-US" sz="1600" dirty="0"/>
          </a:p>
          <a:p>
            <a:pPr marL="285750" indent="-285750" algn="ctr">
              <a:buFontTx/>
              <a:buChar char="-"/>
            </a:pPr>
            <a:r>
              <a:rPr lang="en-US" sz="1600" dirty="0"/>
              <a:t>Observe for intended and unintended effects of the medication.</a:t>
            </a:r>
          </a:p>
          <a:p>
            <a:pPr marL="285750" indent="-285750" algn="ctr">
              <a:buFontTx/>
              <a:buChar char="-"/>
            </a:pPr>
            <a:endParaRPr lang="en-US" sz="1600" dirty="0"/>
          </a:p>
          <a:p>
            <a:pPr marL="285750" indent="-285750" algn="ctr">
              <a:buFontTx/>
              <a:buChar char="-"/>
            </a:pPr>
            <a:r>
              <a:rPr lang="en-US" sz="1600" dirty="0"/>
              <a:t>Document what you observe.</a:t>
            </a:r>
          </a:p>
          <a:p>
            <a:pPr marL="285750" indent="-285750" algn="ctr">
              <a:buFontTx/>
              <a:buChar char="-"/>
            </a:pPr>
            <a:endParaRPr lang="en-US" sz="1600" dirty="0"/>
          </a:p>
          <a:p>
            <a:pPr marL="285750" indent="-285750" algn="ctr">
              <a:buFontTx/>
              <a:buChar char="-"/>
            </a:pPr>
            <a:r>
              <a:rPr lang="en-US" sz="1600" dirty="0"/>
              <a:t>Report observations to the doctor.</a:t>
            </a:r>
          </a:p>
          <a:p>
            <a:pPr marL="285750" indent="-285750" algn="ctr">
              <a:buFontTx/>
              <a:buChar char="-"/>
            </a:pPr>
            <a:endParaRPr lang="en-US" sz="1600" dirty="0"/>
          </a:p>
          <a:p>
            <a:pPr marL="285750" indent="-285750" algn="ctr">
              <a:buFontTx/>
              <a:buChar char="-"/>
            </a:pPr>
            <a:r>
              <a:rPr lang="en-US" sz="1600" dirty="0"/>
              <a:t>Follow the doctor’s directions to continue, change, or discontinue the medication.</a:t>
            </a:r>
          </a:p>
          <a:p>
            <a:pPr marL="285750" indent="-285750" algn="ctr">
              <a:buFontTx/>
              <a:buChar char="-"/>
            </a:pPr>
            <a:endParaRPr lang="en-US" sz="1600" dirty="0"/>
          </a:p>
          <a:p>
            <a:pPr algn="ctr"/>
            <a:r>
              <a:rPr lang="en-US" sz="1600" dirty="0"/>
              <a:t>-      Monitor the individual closely for side effects when a new medication has been</a:t>
            </a:r>
          </a:p>
          <a:p>
            <a:pPr algn="ctr"/>
            <a:r>
              <a:rPr lang="en-US" sz="1600" dirty="0"/>
              <a:t>prescribed or the dosage increased.</a:t>
            </a:r>
          </a:p>
        </p:txBody>
      </p:sp>
    </p:spTree>
    <p:extLst>
      <p:ext uri="{BB962C8B-B14F-4D97-AF65-F5344CB8AC3E}">
        <p14:creationId xmlns:p14="http://schemas.microsoft.com/office/powerpoint/2010/main" val="1695675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90236-9C84-4890-93D2-A0E22CABCB99}"/>
              </a:ext>
            </a:extLst>
          </p:cNvPr>
          <p:cNvSpPr>
            <a:spLocks noGrp="1"/>
          </p:cNvSpPr>
          <p:nvPr>
            <p:ph type="title"/>
          </p:nvPr>
        </p:nvSpPr>
        <p:spPr>
          <a:xfrm>
            <a:off x="1205360" y="158568"/>
            <a:ext cx="9781280" cy="587135"/>
          </a:xfrm>
        </p:spPr>
        <p:txBody>
          <a:bodyPr>
            <a:normAutofit fontScale="90000"/>
          </a:bodyPr>
          <a:lstStyle/>
          <a:p>
            <a:r>
              <a:rPr lang="en-US" sz="1600" b="1" dirty="0"/>
              <a:t>Common Side Effects of Medication that You Should Report to the Doctor include:</a:t>
            </a:r>
            <a:endParaRPr lang="en-US" sz="1600" dirty="0"/>
          </a:p>
        </p:txBody>
      </p:sp>
      <p:sp>
        <p:nvSpPr>
          <p:cNvPr id="4" name="TextBox 3">
            <a:extLst>
              <a:ext uri="{FF2B5EF4-FFF2-40B4-BE49-F238E27FC236}">
                <a16:creationId xmlns:a16="http://schemas.microsoft.com/office/drawing/2014/main" xmlns="" id="{9A3C49DC-C3B0-4BD9-A085-692D60EDB4C6}"/>
              </a:ext>
            </a:extLst>
          </p:cNvPr>
          <p:cNvSpPr txBox="1"/>
          <p:nvPr/>
        </p:nvSpPr>
        <p:spPr>
          <a:xfrm>
            <a:off x="662730" y="855677"/>
            <a:ext cx="10788242" cy="6001643"/>
          </a:xfrm>
          <a:prstGeom prst="rect">
            <a:avLst/>
          </a:prstGeom>
          <a:noFill/>
        </p:spPr>
        <p:txBody>
          <a:bodyPr wrap="square" rtlCol="0">
            <a:spAutoFit/>
          </a:bodyPr>
          <a:lstStyle/>
          <a:p>
            <a:pPr algn="ctr"/>
            <a:r>
              <a:rPr lang="en-US" sz="1600" dirty="0"/>
              <a:t>- Skin Rash</a:t>
            </a:r>
          </a:p>
          <a:p>
            <a:pPr algn="ctr"/>
            <a:r>
              <a:rPr lang="en-US" sz="1600" dirty="0"/>
              <a:t>- Increased heart rate or feeling like the heart is racing</a:t>
            </a:r>
          </a:p>
          <a:p>
            <a:pPr algn="ctr"/>
            <a:r>
              <a:rPr lang="en-US" sz="1600" dirty="0"/>
              <a:t>- Changes in sleep</a:t>
            </a:r>
          </a:p>
          <a:p>
            <a:pPr algn="ctr"/>
            <a:r>
              <a:rPr lang="en-US" sz="1600" dirty="0"/>
              <a:t>- Decreased energy</a:t>
            </a:r>
          </a:p>
          <a:p>
            <a:pPr algn="ctr"/>
            <a:r>
              <a:rPr lang="en-US" sz="1600" dirty="0"/>
              <a:t>- Sedation</a:t>
            </a:r>
          </a:p>
          <a:p>
            <a:pPr algn="ctr"/>
            <a:r>
              <a:rPr lang="en-US" sz="1600" dirty="0"/>
              <a:t>- Changes in weight or eating patterns</a:t>
            </a:r>
          </a:p>
          <a:p>
            <a:pPr algn="ctr"/>
            <a:r>
              <a:rPr lang="en-US" sz="1600" dirty="0"/>
              <a:t>- Tremors, shakiness</a:t>
            </a:r>
          </a:p>
          <a:p>
            <a:pPr algn="ctr"/>
            <a:r>
              <a:rPr lang="en-US" sz="1600" dirty="0"/>
              <a:t>- Balance problems</a:t>
            </a:r>
          </a:p>
          <a:p>
            <a:pPr algn="ctr"/>
            <a:r>
              <a:rPr lang="en-US" sz="1600" dirty="0"/>
              <a:t>- Shuffling when walking</a:t>
            </a:r>
          </a:p>
          <a:p>
            <a:pPr algn="ctr"/>
            <a:r>
              <a:rPr lang="en-US" sz="1600" dirty="0"/>
              <a:t>- Confusion</a:t>
            </a:r>
          </a:p>
          <a:p>
            <a:pPr algn="ctr"/>
            <a:r>
              <a:rPr lang="en-US" sz="1600" dirty="0"/>
              <a:t>- Changes in ability to concentrate</a:t>
            </a:r>
          </a:p>
          <a:p>
            <a:pPr algn="ctr"/>
            <a:r>
              <a:rPr lang="en-US" sz="1600" dirty="0"/>
              <a:t>- Hyperactivity</a:t>
            </a:r>
          </a:p>
          <a:p>
            <a:pPr algn="ctr"/>
            <a:r>
              <a:rPr lang="en-US" sz="1600" dirty="0"/>
              <a:t>- Abnormal movements (face, tongue, or body)</a:t>
            </a:r>
          </a:p>
          <a:p>
            <a:pPr algn="ctr"/>
            <a:r>
              <a:rPr lang="en-US" sz="1600" dirty="0"/>
              <a:t>- Muscle pain</a:t>
            </a:r>
          </a:p>
          <a:p>
            <a:pPr algn="ctr"/>
            <a:r>
              <a:rPr lang="en-US" sz="1600" dirty="0"/>
              <a:t>- Stooped posture</a:t>
            </a:r>
          </a:p>
          <a:p>
            <a:pPr algn="ctr"/>
            <a:r>
              <a:rPr lang="en-US" sz="1600" dirty="0"/>
              <a:t>- Blank facial expression</a:t>
            </a:r>
          </a:p>
          <a:p>
            <a:pPr algn="ctr"/>
            <a:r>
              <a:rPr lang="en-US" sz="1600" dirty="0"/>
              <a:t>- Feeling dizzy or light-headed</a:t>
            </a:r>
          </a:p>
          <a:p>
            <a:pPr algn="ctr"/>
            <a:r>
              <a:rPr lang="en-US" sz="1600" dirty="0"/>
              <a:t>- Dry mouth</a:t>
            </a:r>
          </a:p>
          <a:p>
            <a:pPr algn="ctr"/>
            <a:r>
              <a:rPr lang="en-US" sz="1600" dirty="0"/>
              <a:t>- Constipation</a:t>
            </a:r>
          </a:p>
          <a:p>
            <a:pPr algn="ctr"/>
            <a:r>
              <a:rPr lang="en-US" sz="1600" dirty="0"/>
              <a:t>- Blurred vision</a:t>
            </a:r>
          </a:p>
          <a:p>
            <a:pPr algn="ctr"/>
            <a:r>
              <a:rPr lang="en-US" sz="1600" dirty="0"/>
              <a:t>- Diarrhea</a:t>
            </a:r>
          </a:p>
          <a:p>
            <a:pPr algn="ctr"/>
            <a:r>
              <a:rPr lang="en-US" sz="1600" dirty="0"/>
              <a:t>- Nausea</a:t>
            </a:r>
          </a:p>
          <a:p>
            <a:pPr algn="ctr"/>
            <a:r>
              <a:rPr lang="en-US" sz="1600" dirty="0"/>
              <a:t>- Vomiting</a:t>
            </a:r>
          </a:p>
          <a:p>
            <a:pPr algn="ctr"/>
            <a:r>
              <a:rPr lang="en-US" sz="1600" dirty="0"/>
              <a:t>- Increased risk of sunburn</a:t>
            </a:r>
          </a:p>
        </p:txBody>
      </p:sp>
    </p:spTree>
    <p:extLst>
      <p:ext uri="{BB962C8B-B14F-4D97-AF65-F5344CB8AC3E}">
        <p14:creationId xmlns:p14="http://schemas.microsoft.com/office/powerpoint/2010/main" val="2903138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65E684-7C49-4FB9-A57B-0E619D383ED4}"/>
              </a:ext>
            </a:extLst>
          </p:cNvPr>
          <p:cNvSpPr>
            <a:spLocks noGrp="1"/>
          </p:cNvSpPr>
          <p:nvPr>
            <p:ph type="title"/>
          </p:nvPr>
        </p:nvSpPr>
        <p:spPr>
          <a:xfrm>
            <a:off x="1450392" y="183735"/>
            <a:ext cx="9291215" cy="487386"/>
          </a:xfrm>
        </p:spPr>
        <p:txBody>
          <a:bodyPr>
            <a:normAutofit fontScale="90000"/>
          </a:bodyPr>
          <a:lstStyle/>
          <a:p>
            <a:r>
              <a:rPr lang="en-US" sz="1600" b="1" dirty="0"/>
              <a:t>Guidelines for Reporting a Suspected Adverse Reaction to Medication</a:t>
            </a:r>
            <a:endParaRPr lang="en-US" sz="1600" dirty="0"/>
          </a:p>
        </p:txBody>
      </p:sp>
      <p:sp>
        <p:nvSpPr>
          <p:cNvPr id="4" name="TextBox 3">
            <a:extLst>
              <a:ext uri="{FF2B5EF4-FFF2-40B4-BE49-F238E27FC236}">
                <a16:creationId xmlns:a16="http://schemas.microsoft.com/office/drawing/2014/main" xmlns="" id="{7BBFA5A1-DF21-4DFA-ADE7-8C80C7A4328A}"/>
              </a:ext>
            </a:extLst>
          </p:cNvPr>
          <p:cNvSpPr txBox="1"/>
          <p:nvPr/>
        </p:nvSpPr>
        <p:spPr>
          <a:xfrm>
            <a:off x="906011" y="763398"/>
            <a:ext cx="10318459" cy="4770537"/>
          </a:xfrm>
          <a:prstGeom prst="rect">
            <a:avLst/>
          </a:prstGeom>
          <a:noFill/>
        </p:spPr>
        <p:txBody>
          <a:bodyPr wrap="square" rtlCol="0">
            <a:spAutoFit/>
          </a:bodyPr>
          <a:lstStyle/>
          <a:p>
            <a:pPr algn="ctr"/>
            <a:r>
              <a:rPr lang="en-US" sz="1600" dirty="0"/>
              <a:t>When you suspect that the individual is having an adverse reaction to a medication,</a:t>
            </a:r>
          </a:p>
          <a:p>
            <a:pPr algn="ctr"/>
            <a:r>
              <a:rPr lang="en-US" sz="1600" b="1" dirty="0">
                <a:solidFill>
                  <a:srgbClr val="FFFF00"/>
                </a:solidFill>
              </a:rPr>
              <a:t>urgent medical care </a:t>
            </a:r>
            <a:r>
              <a:rPr lang="en-US" sz="1600" dirty="0"/>
              <a:t>may be needed. Report the suspected reaction to the doctor</a:t>
            </a:r>
          </a:p>
          <a:p>
            <a:pPr algn="ctr"/>
            <a:r>
              <a:rPr lang="en-US" sz="1600" dirty="0"/>
              <a:t>and follow the doctor’s advice. When you talk to the doctor, be prepared to give the</a:t>
            </a:r>
          </a:p>
          <a:p>
            <a:pPr algn="ctr"/>
            <a:r>
              <a:rPr lang="en-US" sz="1600" dirty="0"/>
              <a:t>following information:</a:t>
            </a:r>
          </a:p>
          <a:p>
            <a:pPr algn="ctr"/>
            <a:endParaRPr lang="en-US" sz="1600" dirty="0"/>
          </a:p>
          <a:p>
            <a:pPr algn="ctr"/>
            <a:r>
              <a:rPr lang="en-US" sz="1600" dirty="0">
                <a:solidFill>
                  <a:srgbClr val="92D050"/>
                </a:solidFill>
              </a:rPr>
              <a:t>A list of current medications.</a:t>
            </a:r>
          </a:p>
          <a:p>
            <a:pPr algn="ctr"/>
            <a:r>
              <a:rPr lang="en-US" sz="1600" dirty="0"/>
              <a:t>- Description of how the individual looks (pale, flushed, tearful, strange facial</a:t>
            </a:r>
          </a:p>
          <a:p>
            <a:pPr algn="ctr"/>
            <a:r>
              <a:rPr lang="en-US" sz="1600" dirty="0"/>
              <a:t>expression, covered in red spots).</a:t>
            </a:r>
          </a:p>
          <a:p>
            <a:pPr algn="ctr"/>
            <a:r>
              <a:rPr lang="en-US" sz="1600" dirty="0"/>
              <a:t>- Description of any changes in individual’s behavior or level of activity.</a:t>
            </a:r>
          </a:p>
          <a:p>
            <a:pPr algn="ctr"/>
            <a:r>
              <a:rPr lang="en-US" sz="1600" dirty="0"/>
              <a:t>- Description of what the individual says is wrong or is hurting.</a:t>
            </a:r>
          </a:p>
          <a:p>
            <a:pPr marL="285750" indent="-285750" algn="ctr">
              <a:buFontTx/>
              <a:buChar char="-"/>
            </a:pPr>
            <a:r>
              <a:rPr lang="en-US" sz="1600" dirty="0"/>
              <a:t>When the symptoms first started.</a:t>
            </a:r>
          </a:p>
          <a:p>
            <a:pPr marL="285750" indent="-285750" algn="ctr">
              <a:buFontTx/>
              <a:buChar char="-"/>
            </a:pPr>
            <a:endParaRPr lang="en-US" sz="1600" dirty="0"/>
          </a:p>
          <a:p>
            <a:pPr algn="ctr"/>
            <a:r>
              <a:rPr lang="en-US" sz="1600" dirty="0">
                <a:solidFill>
                  <a:srgbClr val="00B0F0"/>
                </a:solidFill>
              </a:rPr>
              <a:t>Description of any changes in bodily function:</a:t>
            </a:r>
          </a:p>
          <a:p>
            <a:pPr algn="ctr"/>
            <a:r>
              <a:rPr lang="en-US" sz="1600" dirty="0"/>
              <a:t>- Is the individual eating or drinking?</a:t>
            </a:r>
          </a:p>
          <a:p>
            <a:pPr algn="ctr"/>
            <a:r>
              <a:rPr lang="en-US" sz="1600" dirty="0"/>
              <a:t>- Does he or she have a good appetite or no appetite?</a:t>
            </a:r>
          </a:p>
          <a:p>
            <a:pPr algn="ctr"/>
            <a:r>
              <a:rPr lang="en-US" sz="1600" dirty="0"/>
              <a:t>- Any nausea, vomiting, loose feces, constipation, problems urinating?</a:t>
            </a:r>
          </a:p>
          <a:p>
            <a:pPr algn="ctr"/>
            <a:r>
              <a:rPr lang="en-US" sz="1600" dirty="0"/>
              <a:t>- Describe any recent history of similar symptoms, any recent injury or</a:t>
            </a:r>
          </a:p>
          <a:p>
            <a:pPr algn="ctr"/>
            <a:r>
              <a:rPr lang="en-US" sz="1600" dirty="0"/>
              <a:t>illness, or any chronic health problem.</a:t>
            </a:r>
          </a:p>
          <a:p>
            <a:pPr algn="ctr"/>
            <a:r>
              <a:rPr lang="en-US" sz="1600" dirty="0"/>
              <a:t>- Describe any known allergies to food or medication</a:t>
            </a:r>
          </a:p>
        </p:txBody>
      </p:sp>
    </p:spTree>
    <p:extLst>
      <p:ext uri="{BB962C8B-B14F-4D97-AF65-F5344CB8AC3E}">
        <p14:creationId xmlns:p14="http://schemas.microsoft.com/office/powerpoint/2010/main" val="3719122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7A022A1-1EE1-40AA-BBDB-16F9098622AE}"/>
              </a:ext>
            </a:extLst>
          </p:cNvPr>
          <p:cNvSpPr>
            <a:spLocks noGrp="1"/>
          </p:cNvSpPr>
          <p:nvPr>
            <p:ph type="title"/>
          </p:nvPr>
        </p:nvSpPr>
        <p:spPr>
          <a:xfrm>
            <a:off x="1450181" y="175690"/>
            <a:ext cx="9291638" cy="586792"/>
          </a:xfrm>
        </p:spPr>
        <p:txBody>
          <a:bodyPr>
            <a:normAutofit fontScale="90000"/>
          </a:bodyPr>
          <a:lstStyle/>
          <a:p>
            <a:r>
              <a:rPr lang="en-US" sz="1600" b="1" dirty="0"/>
              <a:t>Guidelines for Reporting a Suspected Adverse Reaction to Medication continued</a:t>
            </a:r>
            <a:endParaRPr lang="en-US" sz="1600" dirty="0"/>
          </a:p>
        </p:txBody>
      </p:sp>
      <p:sp>
        <p:nvSpPr>
          <p:cNvPr id="5" name="TextBox 4">
            <a:extLst>
              <a:ext uri="{FF2B5EF4-FFF2-40B4-BE49-F238E27FC236}">
                <a16:creationId xmlns:a16="http://schemas.microsoft.com/office/drawing/2014/main" xmlns="" id="{9BDBD590-C548-4C86-964D-4E597C2C87E2}"/>
              </a:ext>
            </a:extLst>
          </p:cNvPr>
          <p:cNvSpPr txBox="1"/>
          <p:nvPr/>
        </p:nvSpPr>
        <p:spPr>
          <a:xfrm>
            <a:off x="604007" y="762482"/>
            <a:ext cx="10855354" cy="5755422"/>
          </a:xfrm>
          <a:prstGeom prst="rect">
            <a:avLst/>
          </a:prstGeom>
          <a:noFill/>
        </p:spPr>
        <p:txBody>
          <a:bodyPr wrap="square" rtlCol="0">
            <a:spAutoFit/>
          </a:bodyPr>
          <a:lstStyle/>
          <a:p>
            <a:pPr algn="ctr"/>
            <a:r>
              <a:rPr lang="en-US" sz="1600" b="1" dirty="0">
                <a:solidFill>
                  <a:srgbClr val="00B0F0"/>
                </a:solidFill>
              </a:rPr>
              <a:t>Severe, Life-Threatening Allergies (Anaphylaxis or Allergic Reaction Shock)</a:t>
            </a:r>
          </a:p>
          <a:p>
            <a:pPr algn="ctr"/>
            <a:r>
              <a:rPr lang="en-US" sz="1600" dirty="0"/>
              <a:t>Some individuals have severe allergies to medications, especially penicillin. The</a:t>
            </a:r>
          </a:p>
          <a:p>
            <a:pPr algn="ctr"/>
            <a:r>
              <a:rPr lang="en-US" sz="1600" b="1" dirty="0">
                <a:solidFill>
                  <a:srgbClr val="92D050"/>
                </a:solidFill>
              </a:rPr>
              <a:t>allergic reaction </a:t>
            </a:r>
            <a:r>
              <a:rPr lang="en-US" sz="1600" dirty="0"/>
              <a:t>is sudden and severe and may cause difficulty breathing and a drop in</a:t>
            </a:r>
          </a:p>
          <a:p>
            <a:pPr algn="ctr"/>
            <a:r>
              <a:rPr lang="en-US" sz="1600" dirty="0"/>
              <a:t>blood pressure (anaphylactic shock).</a:t>
            </a:r>
          </a:p>
          <a:p>
            <a:pPr algn="ctr"/>
            <a:endParaRPr lang="en-US" sz="1600" dirty="0"/>
          </a:p>
          <a:p>
            <a:pPr algn="ctr"/>
            <a:r>
              <a:rPr lang="en-US" sz="1600" b="1" dirty="0">
                <a:solidFill>
                  <a:srgbClr val="00B0F0"/>
                </a:solidFill>
              </a:rPr>
              <a:t>Anaphylactic Shock is a generalized systemic reaction, frequently fatal, which</a:t>
            </a:r>
          </a:p>
          <a:p>
            <a:pPr algn="ctr"/>
            <a:r>
              <a:rPr lang="en-US" sz="1600" b="1" dirty="0">
                <a:solidFill>
                  <a:srgbClr val="00B0F0"/>
                </a:solidFill>
              </a:rPr>
              <a:t>usually occurs within minutes after contact with an allergen.</a:t>
            </a:r>
          </a:p>
          <a:p>
            <a:pPr algn="ctr"/>
            <a:r>
              <a:rPr lang="en-US" sz="1600" dirty="0"/>
              <a:t>If an individual has had a severe allergic reaction to a medication (or insect stings or</a:t>
            </a:r>
          </a:p>
          <a:p>
            <a:pPr algn="ctr"/>
            <a:r>
              <a:rPr lang="en-US" sz="1600" dirty="0"/>
              <a:t>food), he or she should wear an identification bracelet that will tell health professionals</a:t>
            </a:r>
          </a:p>
          <a:p>
            <a:pPr algn="ctr"/>
            <a:r>
              <a:rPr lang="en-US" sz="1600" dirty="0"/>
              <a:t>about the allergy.</a:t>
            </a:r>
          </a:p>
          <a:p>
            <a:pPr algn="ctr"/>
            <a:endParaRPr lang="en-US" sz="1600" dirty="0"/>
          </a:p>
          <a:p>
            <a:pPr algn="ctr"/>
            <a:r>
              <a:rPr lang="en-US" sz="1600" dirty="0"/>
              <a:t>Call 911 immediately to get emergency medical care if signs of a severe allergic</a:t>
            </a:r>
          </a:p>
          <a:p>
            <a:pPr algn="ctr"/>
            <a:r>
              <a:rPr lang="en-US" sz="1600" dirty="0"/>
              <a:t>reaction develop, especially soon after taking a medication.</a:t>
            </a:r>
          </a:p>
          <a:p>
            <a:pPr algn="ctr"/>
            <a:endParaRPr lang="en-US" sz="1600" dirty="0"/>
          </a:p>
          <a:p>
            <a:pPr algn="ctr"/>
            <a:r>
              <a:rPr lang="en-US" sz="1600" dirty="0"/>
              <a:t>Signs of an allergic reaction include:</a:t>
            </a:r>
          </a:p>
          <a:p>
            <a:pPr algn="ctr"/>
            <a:endParaRPr lang="en-US" sz="1600" dirty="0"/>
          </a:p>
          <a:p>
            <a:pPr algn="ctr"/>
            <a:r>
              <a:rPr lang="en-US" sz="1600" dirty="0"/>
              <a:t>- Wheezing or difficulty breathing.</a:t>
            </a:r>
          </a:p>
          <a:p>
            <a:pPr algn="ctr"/>
            <a:r>
              <a:rPr lang="en-US" sz="1600" dirty="0"/>
              <a:t>- Swelling around the lips, tongue, or face.</a:t>
            </a:r>
          </a:p>
          <a:p>
            <a:pPr marL="285750" indent="-285750" algn="ctr">
              <a:buFontTx/>
              <a:buChar char="-"/>
            </a:pPr>
            <a:r>
              <a:rPr lang="en-US" sz="1600" dirty="0"/>
              <a:t>Skin rash, itching, feeling of warmth, or hives.</a:t>
            </a:r>
          </a:p>
          <a:p>
            <a:pPr algn="ctr"/>
            <a:endParaRPr lang="en-US" sz="1600" dirty="0"/>
          </a:p>
          <a:p>
            <a:pPr algn="ctr"/>
            <a:r>
              <a:rPr lang="en-US" sz="1600" dirty="0"/>
              <a:t>Some individuals have a severe allergy to insect stings or certain foods. If an individual</a:t>
            </a:r>
          </a:p>
          <a:p>
            <a:pPr algn="ctr"/>
            <a:r>
              <a:rPr lang="en-US" sz="1600" dirty="0"/>
              <a:t>shows any of these same signs of a severe allergic reaction soon after eating a food or</a:t>
            </a:r>
          </a:p>
          <a:p>
            <a:pPr algn="ctr"/>
            <a:r>
              <a:rPr lang="en-US" sz="1600" dirty="0"/>
              <a:t>being stung by an insect, call 911 immediately to get emergency medical care.</a:t>
            </a:r>
          </a:p>
        </p:txBody>
      </p:sp>
    </p:spTree>
    <p:extLst>
      <p:ext uri="{BB962C8B-B14F-4D97-AF65-F5344CB8AC3E}">
        <p14:creationId xmlns:p14="http://schemas.microsoft.com/office/powerpoint/2010/main" val="2498739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9EF9A9-FDDE-474A-B13C-50D55A4ECE24}"/>
              </a:ext>
            </a:extLst>
          </p:cNvPr>
          <p:cNvSpPr>
            <a:spLocks noGrp="1"/>
          </p:cNvSpPr>
          <p:nvPr>
            <p:ph type="title"/>
          </p:nvPr>
        </p:nvSpPr>
        <p:spPr>
          <a:xfrm>
            <a:off x="1451579" y="208902"/>
            <a:ext cx="9291215" cy="344772"/>
          </a:xfrm>
        </p:spPr>
        <p:txBody>
          <a:bodyPr>
            <a:noAutofit/>
          </a:bodyPr>
          <a:lstStyle/>
          <a:p>
            <a:r>
              <a:rPr lang="en-US" sz="1600" b="1" dirty="0"/>
              <a:t>Reading and Understanding Medication Labels</a:t>
            </a:r>
            <a:endParaRPr lang="en-US" sz="1600" dirty="0"/>
          </a:p>
        </p:txBody>
      </p:sp>
      <p:sp>
        <p:nvSpPr>
          <p:cNvPr id="4" name="TextBox 3">
            <a:extLst>
              <a:ext uri="{FF2B5EF4-FFF2-40B4-BE49-F238E27FC236}">
                <a16:creationId xmlns:a16="http://schemas.microsoft.com/office/drawing/2014/main" xmlns="" id="{5C6CFF42-E0CA-4611-9953-71DF3EBA8E44}"/>
              </a:ext>
            </a:extLst>
          </p:cNvPr>
          <p:cNvSpPr txBox="1"/>
          <p:nvPr/>
        </p:nvSpPr>
        <p:spPr>
          <a:xfrm>
            <a:off x="520117" y="755009"/>
            <a:ext cx="11182525" cy="4524315"/>
          </a:xfrm>
          <a:prstGeom prst="rect">
            <a:avLst/>
          </a:prstGeom>
          <a:noFill/>
        </p:spPr>
        <p:txBody>
          <a:bodyPr wrap="square" rtlCol="0">
            <a:spAutoFit/>
          </a:bodyPr>
          <a:lstStyle/>
          <a:p>
            <a:pPr algn="ctr"/>
            <a:r>
              <a:rPr lang="en-US" sz="1600" dirty="0"/>
              <a:t>To safely administer medications you must know how to read and understand a</a:t>
            </a:r>
          </a:p>
          <a:p>
            <a:pPr algn="ctr"/>
            <a:r>
              <a:rPr lang="en-US" sz="1600" dirty="0"/>
              <a:t>medication label (pharmacy label). The pharmacist prepares the medication using the</a:t>
            </a:r>
          </a:p>
          <a:p>
            <a:pPr algn="ctr"/>
            <a:r>
              <a:rPr lang="en-US" sz="1600" dirty="0"/>
              <a:t>doctor’s written order and places a label on the medication container that provides</a:t>
            </a:r>
          </a:p>
          <a:p>
            <a:pPr algn="ctr"/>
            <a:r>
              <a:rPr lang="en-US" sz="1600" dirty="0"/>
              <a:t>instructions for taking the medication.</a:t>
            </a:r>
          </a:p>
          <a:p>
            <a:pPr algn="ctr"/>
            <a:r>
              <a:rPr lang="en-US" sz="1600" dirty="0"/>
              <a:t>Medications have both a </a:t>
            </a:r>
            <a:r>
              <a:rPr lang="en-US" sz="1600" b="1" dirty="0"/>
              <a:t>generic name </a:t>
            </a:r>
            <a:r>
              <a:rPr lang="en-US" sz="1600" dirty="0"/>
              <a:t>and a </a:t>
            </a:r>
            <a:r>
              <a:rPr lang="en-US" sz="1600" b="1" dirty="0"/>
              <a:t>trade name</a:t>
            </a:r>
            <a:r>
              <a:rPr lang="en-US" sz="1600" dirty="0"/>
              <a:t>. The generic name is the</a:t>
            </a:r>
          </a:p>
          <a:p>
            <a:pPr algn="ctr"/>
            <a:r>
              <a:rPr lang="en-US" sz="1600" dirty="0"/>
              <a:t>name given by the federal government to a drug. The trade or brand name is the name</a:t>
            </a:r>
          </a:p>
          <a:p>
            <a:pPr algn="ctr"/>
            <a:r>
              <a:rPr lang="en-US" sz="1600" dirty="0"/>
              <a:t>given by the manufacturer to a medication. For example, acetaminophen is the generic</a:t>
            </a:r>
          </a:p>
          <a:p>
            <a:pPr algn="ctr"/>
            <a:r>
              <a:rPr lang="en-US" sz="1600" dirty="0"/>
              <a:t>name for Tylenol. Tylenol is the trade or brand name. The prescribing doctor may order</a:t>
            </a:r>
          </a:p>
          <a:p>
            <a:pPr algn="ctr"/>
            <a:r>
              <a:rPr lang="en-US" sz="1600" dirty="0"/>
              <a:t>the medication by either name. The pharmacy label may have either name as well.</a:t>
            </a:r>
          </a:p>
          <a:p>
            <a:pPr algn="ctr"/>
            <a:r>
              <a:rPr lang="en-US" sz="1600" dirty="0"/>
              <a:t>Most pharmacies will fill prescriptions with a generic medication GEQ (Generic</a:t>
            </a:r>
          </a:p>
          <a:p>
            <a:pPr algn="ctr"/>
            <a:r>
              <a:rPr lang="en-US" sz="1600" dirty="0"/>
              <a:t>Equivalent) unless the Physician has written DAW (Dispense as written) on the order.</a:t>
            </a:r>
          </a:p>
          <a:p>
            <a:pPr algn="ctr"/>
            <a:r>
              <a:rPr lang="en-US" sz="1600" dirty="0"/>
              <a:t>The pharmacy label will indicate if a generic form of the medication is used. For</a:t>
            </a:r>
          </a:p>
          <a:p>
            <a:pPr algn="ctr"/>
            <a:r>
              <a:rPr lang="en-US" sz="1600" dirty="0"/>
              <a:t>example: Carbamazepine is the GEQ for Tegretol. Generic medications can be cost</a:t>
            </a:r>
          </a:p>
          <a:p>
            <a:pPr algn="ctr"/>
            <a:r>
              <a:rPr lang="en-US" sz="1600" dirty="0"/>
              <a:t>effective; the active ingredients are the same, the “fillers” or in-active ingredients will</a:t>
            </a:r>
          </a:p>
          <a:p>
            <a:pPr algn="ctr"/>
            <a:r>
              <a:rPr lang="en-US" sz="1600" dirty="0"/>
              <a:t>vary. Some individuals will respond differently to a generic verses a brand name</a:t>
            </a:r>
          </a:p>
          <a:p>
            <a:pPr algn="ctr"/>
            <a:r>
              <a:rPr lang="en-US" sz="1600" dirty="0"/>
              <a:t>medication, this is usually related to the in-active ingredients.</a:t>
            </a:r>
          </a:p>
          <a:p>
            <a:pPr algn="ctr"/>
            <a:r>
              <a:rPr lang="en-US" sz="1600" dirty="0"/>
              <a:t>Each prescribed medication must be kept in its original container with the pharmacy</a:t>
            </a:r>
          </a:p>
          <a:p>
            <a:pPr algn="ctr"/>
            <a:r>
              <a:rPr lang="en-US" sz="1600" dirty="0"/>
              <a:t>label attached. Careful reading of the label is critical to ensuring medication safety.</a:t>
            </a:r>
          </a:p>
        </p:txBody>
      </p:sp>
    </p:spTree>
    <p:extLst>
      <p:ext uri="{BB962C8B-B14F-4D97-AF65-F5344CB8AC3E}">
        <p14:creationId xmlns:p14="http://schemas.microsoft.com/office/powerpoint/2010/main" val="1660872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60AE208F-AD36-43D8-A6E2-5D258A6F412E}"/>
              </a:ext>
            </a:extLst>
          </p:cNvPr>
          <p:cNvSpPr txBox="1"/>
          <p:nvPr/>
        </p:nvSpPr>
        <p:spPr>
          <a:xfrm>
            <a:off x="687897" y="302004"/>
            <a:ext cx="10687575" cy="4247317"/>
          </a:xfrm>
          <a:prstGeom prst="rect">
            <a:avLst/>
          </a:prstGeom>
          <a:noFill/>
        </p:spPr>
        <p:txBody>
          <a:bodyPr wrap="square" rtlCol="0">
            <a:spAutoFit/>
          </a:bodyPr>
          <a:lstStyle/>
          <a:p>
            <a:pPr algn="ctr"/>
            <a:r>
              <a:rPr lang="en-US" sz="1600" b="1" dirty="0">
                <a:solidFill>
                  <a:schemeClr val="accent1"/>
                </a:solidFill>
              </a:rPr>
              <a:t>The information on the pharmacy medication label includes:</a:t>
            </a:r>
          </a:p>
          <a:p>
            <a:pPr algn="ctr"/>
            <a:r>
              <a:rPr lang="en-US" sz="1600" dirty="0"/>
              <a:t>- Pharmacy/pharmacist name and address.</a:t>
            </a:r>
          </a:p>
          <a:p>
            <a:pPr algn="ctr"/>
            <a:r>
              <a:rPr lang="en-US" sz="1600" dirty="0"/>
              <a:t>- Prescription number or other means of identifying the prescriber (used refills).</a:t>
            </a:r>
          </a:p>
          <a:p>
            <a:pPr algn="ctr"/>
            <a:r>
              <a:rPr lang="en-US" sz="1600" dirty="0"/>
              <a:t>- Individual’s name.</a:t>
            </a:r>
          </a:p>
          <a:p>
            <a:pPr algn="ctr"/>
            <a:r>
              <a:rPr lang="en-US" sz="1600" dirty="0"/>
              <a:t>- Prescriber’s name (doctor).</a:t>
            </a:r>
          </a:p>
          <a:p>
            <a:pPr algn="ctr"/>
            <a:r>
              <a:rPr lang="en-US" sz="1600" dirty="0"/>
              <a:t>- Name of medication.</a:t>
            </a:r>
          </a:p>
          <a:p>
            <a:pPr algn="ctr"/>
            <a:r>
              <a:rPr lang="en-US" sz="1600" dirty="0"/>
              <a:t>- Strength (dose).</a:t>
            </a:r>
          </a:p>
          <a:p>
            <a:pPr algn="ctr"/>
            <a:r>
              <a:rPr lang="en-US" sz="1600" dirty="0"/>
              <a:t>- Directions for how to use the medication.</a:t>
            </a:r>
          </a:p>
          <a:p>
            <a:pPr algn="ctr"/>
            <a:r>
              <a:rPr lang="en-US" sz="1600" dirty="0"/>
              <a:t>- Manufacturer.</a:t>
            </a:r>
          </a:p>
          <a:p>
            <a:pPr algn="ctr"/>
            <a:r>
              <a:rPr lang="en-US" sz="1600" dirty="0"/>
              <a:t>- Quantity (for example, number of pills, or other measurement of the amount of</a:t>
            </a:r>
          </a:p>
          <a:p>
            <a:pPr algn="ctr"/>
            <a:r>
              <a:rPr lang="en-US" sz="1600" dirty="0"/>
              <a:t>the prescription).</a:t>
            </a:r>
          </a:p>
          <a:p>
            <a:pPr algn="ctr"/>
            <a:r>
              <a:rPr lang="en-US" sz="1600" dirty="0"/>
              <a:t>- Date the prescription was filled.</a:t>
            </a:r>
          </a:p>
          <a:p>
            <a:pPr algn="ctr"/>
            <a:r>
              <a:rPr lang="en-US" sz="1600" dirty="0"/>
              <a:t>- Expiration or discard date.</a:t>
            </a:r>
          </a:p>
          <a:p>
            <a:pPr algn="ctr"/>
            <a:r>
              <a:rPr lang="en-US" sz="1600" dirty="0"/>
              <a:t>- Number of refills remaining</a:t>
            </a:r>
          </a:p>
          <a:p>
            <a:pPr algn="ctr"/>
            <a:r>
              <a:rPr lang="en-US" sz="1600" dirty="0"/>
              <a:t>- Condition for which prescribed (most pharmacies include this information if it is</a:t>
            </a:r>
          </a:p>
          <a:p>
            <a:pPr algn="ctr"/>
            <a:r>
              <a:rPr lang="en-US" sz="1600" dirty="0"/>
              <a:t>on the doctor’s order.)</a:t>
            </a:r>
          </a:p>
          <a:p>
            <a:pPr algn="ctr"/>
            <a:endParaRPr lang="en-US" sz="1400" dirty="0"/>
          </a:p>
        </p:txBody>
      </p:sp>
      <p:pic>
        <p:nvPicPr>
          <p:cNvPr id="3" name="Picture 2" descr="A close up of a logo&#10;&#10;Description automatically generated">
            <a:extLst>
              <a:ext uri="{FF2B5EF4-FFF2-40B4-BE49-F238E27FC236}">
                <a16:creationId xmlns:a16="http://schemas.microsoft.com/office/drawing/2014/main" xmlns="" id="{264DD2EE-5501-4096-BA10-B469168EE5DE}"/>
              </a:ext>
            </a:extLst>
          </p:cNvPr>
          <p:cNvPicPr>
            <a:picLocks noChangeAspect="1"/>
          </p:cNvPicPr>
          <p:nvPr/>
        </p:nvPicPr>
        <p:blipFill>
          <a:blip r:embed="rId2"/>
          <a:stretch>
            <a:fillRect/>
          </a:stretch>
        </p:blipFill>
        <p:spPr>
          <a:xfrm>
            <a:off x="4360851" y="5056990"/>
            <a:ext cx="3341666" cy="925000"/>
          </a:xfrm>
          <a:prstGeom prst="rect">
            <a:avLst/>
          </a:prstGeom>
        </p:spPr>
      </p:pic>
    </p:spTree>
    <p:extLst>
      <p:ext uri="{BB962C8B-B14F-4D97-AF65-F5344CB8AC3E}">
        <p14:creationId xmlns:p14="http://schemas.microsoft.com/office/powerpoint/2010/main" val="999901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C8294267-5AAE-43CE-AA81-9E752146E324}"/>
              </a:ext>
            </a:extLst>
          </p:cNvPr>
          <p:cNvSpPr/>
          <p:nvPr/>
        </p:nvSpPr>
        <p:spPr>
          <a:xfrm>
            <a:off x="1786855" y="284215"/>
            <a:ext cx="8774885" cy="5478423"/>
          </a:xfrm>
          <a:prstGeom prst="rect">
            <a:avLst/>
          </a:prstGeom>
        </p:spPr>
        <p:txBody>
          <a:bodyPr wrap="square">
            <a:spAutoFit/>
          </a:bodyPr>
          <a:lstStyle/>
          <a:p>
            <a:pPr algn="ctr"/>
            <a:r>
              <a:rPr lang="en-US" sz="1600" b="1" dirty="0">
                <a:solidFill>
                  <a:schemeClr val="accent1"/>
                </a:solidFill>
              </a:rPr>
              <a:t>Pharmacy Abbreviations and Symbols</a:t>
            </a:r>
          </a:p>
          <a:p>
            <a:pPr algn="ctr"/>
            <a:r>
              <a:rPr lang="en-US" sz="1600" b="1" dirty="0">
                <a:solidFill>
                  <a:schemeClr val="accent1"/>
                </a:solidFill>
              </a:rPr>
              <a:t>The following abbreviations and symbols are commonly used on pharmacy</a:t>
            </a:r>
          </a:p>
          <a:p>
            <a:pPr algn="ctr"/>
            <a:r>
              <a:rPr lang="en-US" sz="1600" b="1" dirty="0">
                <a:solidFill>
                  <a:schemeClr val="accent1"/>
                </a:solidFill>
              </a:rPr>
              <a:t>medication labels. In order to read and understand medication labels, the DSP must</a:t>
            </a:r>
          </a:p>
          <a:p>
            <a:pPr algn="ctr"/>
            <a:r>
              <a:rPr lang="en-US" sz="1600" b="1" dirty="0">
                <a:solidFill>
                  <a:schemeClr val="accent1"/>
                </a:solidFill>
              </a:rPr>
              <a:t>be familiar with these abbreviations and symbols.</a:t>
            </a:r>
          </a:p>
          <a:p>
            <a:pPr algn="ctr"/>
            <a:endParaRPr lang="en-US" sz="1600" dirty="0">
              <a:solidFill>
                <a:schemeClr val="accent1"/>
              </a:solidFill>
            </a:endParaRPr>
          </a:p>
          <a:p>
            <a:pPr algn="ctr"/>
            <a:r>
              <a:rPr lang="en-US" sz="1600" dirty="0"/>
              <a:t>Rx = Prescription TBSP = tablespoon </a:t>
            </a:r>
          </a:p>
          <a:p>
            <a:pPr algn="ctr"/>
            <a:r>
              <a:rPr lang="en-US" sz="1600" dirty="0"/>
              <a:t>OTC = Over-the-Counter </a:t>
            </a:r>
          </a:p>
          <a:p>
            <a:pPr algn="ctr"/>
            <a:r>
              <a:rPr lang="en-US" sz="1600" dirty="0" smtClean="0"/>
              <a:t>PRN </a:t>
            </a:r>
            <a:r>
              <a:rPr lang="en-US" sz="1600" dirty="0"/>
              <a:t>= when necessary, or as needed </a:t>
            </a:r>
            <a:endParaRPr lang="en-US" sz="1600" dirty="0" smtClean="0"/>
          </a:p>
          <a:p>
            <a:pPr algn="ctr"/>
            <a:r>
              <a:rPr lang="en-US" sz="1600" dirty="0" smtClean="0"/>
              <a:t>QTY= </a:t>
            </a:r>
            <a:r>
              <a:rPr lang="en-US" sz="1600" dirty="0"/>
              <a:t>quantity</a:t>
            </a:r>
          </a:p>
          <a:p>
            <a:pPr algn="ctr"/>
            <a:r>
              <a:rPr lang="en-US" sz="1600" dirty="0" smtClean="0"/>
              <a:t> </a:t>
            </a:r>
            <a:r>
              <a:rPr lang="en-US" sz="1600" dirty="0"/>
              <a:t>(BID) = twice a </a:t>
            </a:r>
            <a:r>
              <a:rPr lang="en-US" sz="1600" dirty="0" smtClean="0"/>
              <a:t>day</a:t>
            </a:r>
          </a:p>
          <a:p>
            <a:pPr algn="ctr"/>
            <a:r>
              <a:rPr lang="en-US" sz="1600" dirty="0" smtClean="0"/>
              <a:t>(</a:t>
            </a:r>
            <a:r>
              <a:rPr lang="en-US" sz="1600" dirty="0"/>
              <a:t>TID) = three times a day </a:t>
            </a:r>
          </a:p>
          <a:p>
            <a:pPr algn="ctr"/>
            <a:r>
              <a:rPr lang="en-US" sz="1600" dirty="0" smtClean="0"/>
              <a:t> </a:t>
            </a:r>
            <a:r>
              <a:rPr lang="en-US" sz="1600" dirty="0"/>
              <a:t>(QID) = four times a day</a:t>
            </a:r>
          </a:p>
          <a:p>
            <a:pPr algn="ctr"/>
            <a:r>
              <a:rPr lang="en-US" sz="1600" dirty="0"/>
              <a:t>oz = ounce </a:t>
            </a:r>
            <a:endParaRPr lang="en-US" sz="1600" dirty="0" smtClean="0"/>
          </a:p>
          <a:p>
            <a:pPr algn="ctr"/>
            <a:r>
              <a:rPr lang="en-US" sz="1600" dirty="0" smtClean="0"/>
              <a:t>BT </a:t>
            </a:r>
            <a:r>
              <a:rPr lang="en-US" sz="1600" dirty="0"/>
              <a:t>= bed time</a:t>
            </a:r>
          </a:p>
          <a:p>
            <a:pPr algn="ctr"/>
            <a:r>
              <a:rPr lang="en-US" sz="1600" dirty="0"/>
              <a:t>D/C or d/c = discontinue </a:t>
            </a:r>
            <a:endParaRPr lang="en-US" sz="1600" dirty="0" smtClean="0"/>
          </a:p>
          <a:p>
            <a:pPr algn="ctr"/>
            <a:r>
              <a:rPr lang="en-US" sz="1600" dirty="0" smtClean="0"/>
              <a:t>STAT </a:t>
            </a:r>
            <a:r>
              <a:rPr lang="en-US" sz="1600" dirty="0"/>
              <a:t>= Immediately</a:t>
            </a:r>
          </a:p>
          <a:p>
            <a:pPr algn="ctr"/>
            <a:r>
              <a:rPr lang="en-US" sz="1600" dirty="0"/>
              <a:t>mg = milligrams </a:t>
            </a:r>
            <a:endParaRPr lang="en-US" sz="1600" dirty="0" smtClean="0"/>
          </a:p>
          <a:p>
            <a:pPr algn="ctr"/>
            <a:r>
              <a:rPr lang="en-US" sz="1600" dirty="0" smtClean="0"/>
              <a:t>GM</a:t>
            </a:r>
            <a:r>
              <a:rPr lang="en-US" sz="1600" dirty="0"/>
              <a:t>, gm = grams (1,000 mg)</a:t>
            </a:r>
          </a:p>
          <a:p>
            <a:pPr algn="ctr"/>
            <a:r>
              <a:rPr lang="en-US" sz="1600" dirty="0"/>
              <a:t>Cap = capsule Tab = tablet</a:t>
            </a:r>
          </a:p>
          <a:p>
            <a:pPr algn="ctr"/>
            <a:r>
              <a:rPr lang="en-US" sz="1600" dirty="0"/>
              <a:t>A.M. = morning </a:t>
            </a:r>
            <a:endParaRPr lang="en-US" sz="1600" dirty="0" smtClean="0"/>
          </a:p>
          <a:p>
            <a:pPr algn="ctr"/>
            <a:r>
              <a:rPr lang="en-US" sz="1600" dirty="0" smtClean="0"/>
              <a:t>P.M</a:t>
            </a:r>
            <a:r>
              <a:rPr lang="en-US" sz="1600" dirty="0"/>
              <a:t>. = afternoon/evening</a:t>
            </a:r>
          </a:p>
          <a:p>
            <a:pPr algn="ctr"/>
            <a:endParaRPr lang="en-US" sz="1400" dirty="0"/>
          </a:p>
        </p:txBody>
      </p:sp>
    </p:spTree>
    <p:extLst>
      <p:ext uri="{BB962C8B-B14F-4D97-AF65-F5344CB8AC3E}">
        <p14:creationId xmlns:p14="http://schemas.microsoft.com/office/powerpoint/2010/main" val="32995440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F312157A-0B0A-429C-AD41-1CADA92CF7DC}"/>
              </a:ext>
            </a:extLst>
          </p:cNvPr>
          <p:cNvSpPr txBox="1"/>
          <p:nvPr/>
        </p:nvSpPr>
        <p:spPr>
          <a:xfrm>
            <a:off x="760602" y="345034"/>
            <a:ext cx="10670796" cy="2308324"/>
          </a:xfrm>
          <a:prstGeom prst="rect">
            <a:avLst/>
          </a:prstGeom>
          <a:noFill/>
        </p:spPr>
        <p:txBody>
          <a:bodyPr wrap="square" rtlCol="0">
            <a:spAutoFit/>
          </a:bodyPr>
          <a:lstStyle/>
          <a:p>
            <a:r>
              <a:rPr lang="en-US" sz="1600" dirty="0"/>
              <a:t>Oral medications (capsules or tablets) are usually prescribed in mg (milligrams)</a:t>
            </a:r>
          </a:p>
          <a:p>
            <a:r>
              <a:rPr lang="en-US" sz="1600" dirty="0"/>
              <a:t>or gm (grams). Liquid medications are usually prescribed in ml (milliliters), cc</a:t>
            </a:r>
          </a:p>
          <a:p>
            <a:r>
              <a:rPr lang="en-US" sz="1600" dirty="0"/>
              <a:t>(centimeters), or oz (ounces). Liquid medications may also be prescribed in tsp</a:t>
            </a:r>
          </a:p>
          <a:p>
            <a:r>
              <a:rPr lang="en-US" sz="1600" dirty="0"/>
              <a:t>(teaspoon), or tbsp (tablespoon). Labels on liquid medications will also show the</a:t>
            </a:r>
          </a:p>
          <a:p>
            <a:r>
              <a:rPr lang="en-US" sz="1600" dirty="0"/>
              <a:t>strength of the medication (250 mg/5cc). A typical medication label looks like the one</a:t>
            </a:r>
          </a:p>
          <a:p>
            <a:r>
              <a:rPr lang="en-US" sz="1600" dirty="0"/>
              <a:t>shown below. Do not “scratch out,” write over, or change a drug label in any way. Any</a:t>
            </a:r>
          </a:p>
          <a:p>
            <a:r>
              <a:rPr lang="en-US" sz="1600" dirty="0"/>
              <a:t>change to a prescription requires a new doctor’s order that must be refilled by the</a:t>
            </a:r>
          </a:p>
          <a:p>
            <a:r>
              <a:rPr lang="en-US" sz="1600" dirty="0"/>
              <a:t>Pharmacist. The doctor must also write an order to discontinue the previous medication</a:t>
            </a:r>
          </a:p>
          <a:p>
            <a:r>
              <a:rPr lang="en-US" sz="1600" dirty="0"/>
              <a:t>or dose.</a:t>
            </a:r>
          </a:p>
        </p:txBody>
      </p:sp>
      <p:pic>
        <p:nvPicPr>
          <p:cNvPr id="6" name="Picture 5">
            <a:extLst>
              <a:ext uri="{FF2B5EF4-FFF2-40B4-BE49-F238E27FC236}">
                <a16:creationId xmlns:a16="http://schemas.microsoft.com/office/drawing/2014/main" xmlns="" id="{28FF9E95-B1A8-4B50-B833-51825C84DD1C}"/>
              </a:ext>
            </a:extLst>
          </p:cNvPr>
          <p:cNvPicPr>
            <a:picLocks noChangeAspect="1"/>
          </p:cNvPicPr>
          <p:nvPr/>
        </p:nvPicPr>
        <p:blipFill>
          <a:blip r:embed="rId2"/>
          <a:stretch>
            <a:fillRect/>
          </a:stretch>
        </p:blipFill>
        <p:spPr>
          <a:xfrm>
            <a:off x="8279600" y="584185"/>
            <a:ext cx="3529088" cy="2412494"/>
          </a:xfrm>
          <a:prstGeom prst="rect">
            <a:avLst/>
          </a:prstGeom>
        </p:spPr>
      </p:pic>
      <p:sp>
        <p:nvSpPr>
          <p:cNvPr id="8" name="TextBox 7">
            <a:extLst>
              <a:ext uri="{FF2B5EF4-FFF2-40B4-BE49-F238E27FC236}">
                <a16:creationId xmlns:a16="http://schemas.microsoft.com/office/drawing/2014/main" xmlns="" id="{A7C56D32-2C73-4F1E-90B6-5FE7146FE9DA}"/>
              </a:ext>
            </a:extLst>
          </p:cNvPr>
          <p:cNvSpPr txBox="1"/>
          <p:nvPr/>
        </p:nvSpPr>
        <p:spPr>
          <a:xfrm>
            <a:off x="760602" y="2757528"/>
            <a:ext cx="6262316" cy="2062103"/>
          </a:xfrm>
          <a:prstGeom prst="rect">
            <a:avLst/>
          </a:prstGeom>
          <a:noFill/>
        </p:spPr>
        <p:txBody>
          <a:bodyPr wrap="square" rtlCol="0">
            <a:spAutoFit/>
          </a:bodyPr>
          <a:lstStyle/>
          <a:p>
            <a:r>
              <a:rPr lang="en-US" sz="1600" b="1" dirty="0">
                <a:solidFill>
                  <a:srgbClr val="FFFF00"/>
                </a:solidFill>
              </a:rPr>
              <a:t>Label Warnings</a:t>
            </a:r>
          </a:p>
          <a:p>
            <a:r>
              <a:rPr lang="en-US" sz="1600" dirty="0"/>
              <a:t>Medication containers may also have separate warning labels affixed by the pharmacist</a:t>
            </a:r>
          </a:p>
          <a:p>
            <a:r>
              <a:rPr lang="en-US" sz="1600" dirty="0"/>
              <a:t>that provide additional information on the use of the medication; for example,</a:t>
            </a:r>
          </a:p>
          <a:p>
            <a:r>
              <a:rPr lang="en-US" sz="1600" dirty="0"/>
              <a:t>“Medication Should Be Taken with Plenty of Water.” Some additional examples are</a:t>
            </a:r>
          </a:p>
          <a:p>
            <a:r>
              <a:rPr lang="en-US" sz="1600" dirty="0"/>
              <a:t>listed below:</a:t>
            </a:r>
          </a:p>
        </p:txBody>
      </p:sp>
      <p:pic>
        <p:nvPicPr>
          <p:cNvPr id="9" name="Picture 8">
            <a:extLst>
              <a:ext uri="{FF2B5EF4-FFF2-40B4-BE49-F238E27FC236}">
                <a16:creationId xmlns:a16="http://schemas.microsoft.com/office/drawing/2014/main" xmlns="" id="{84D80F5F-ECB6-4339-BE38-9F7F08C82946}"/>
              </a:ext>
            </a:extLst>
          </p:cNvPr>
          <p:cNvPicPr>
            <a:picLocks noChangeAspect="1"/>
          </p:cNvPicPr>
          <p:nvPr/>
        </p:nvPicPr>
        <p:blipFill>
          <a:blip r:embed="rId3"/>
          <a:stretch>
            <a:fillRect/>
          </a:stretch>
        </p:blipFill>
        <p:spPr>
          <a:xfrm>
            <a:off x="3406219" y="4654822"/>
            <a:ext cx="5379561" cy="1881351"/>
          </a:xfrm>
          <a:prstGeom prst="rect">
            <a:avLst/>
          </a:prstGeom>
        </p:spPr>
      </p:pic>
    </p:spTree>
    <p:extLst>
      <p:ext uri="{BB962C8B-B14F-4D97-AF65-F5344CB8AC3E}">
        <p14:creationId xmlns:p14="http://schemas.microsoft.com/office/powerpoint/2010/main" val="39346366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5E59F-ED63-46DC-9682-1083C4E653BA}"/>
              </a:ext>
            </a:extLst>
          </p:cNvPr>
          <p:cNvSpPr>
            <a:spLocks noGrp="1"/>
          </p:cNvSpPr>
          <p:nvPr>
            <p:ph type="title"/>
          </p:nvPr>
        </p:nvSpPr>
        <p:spPr>
          <a:xfrm>
            <a:off x="1258632" y="234893"/>
            <a:ext cx="4413505" cy="754796"/>
          </a:xfrm>
        </p:spPr>
        <p:txBody>
          <a:bodyPr>
            <a:normAutofit fontScale="90000"/>
          </a:bodyPr>
          <a:lstStyle/>
          <a:p>
            <a:r>
              <a:rPr lang="en-US" dirty="0" smtClean="0"/>
              <a:t>Training Agenda &amp; Outcomes</a:t>
            </a:r>
            <a:r>
              <a:rPr lang="en-US" dirty="0"/>
              <a:t>:</a:t>
            </a:r>
          </a:p>
        </p:txBody>
      </p:sp>
      <p:sp>
        <p:nvSpPr>
          <p:cNvPr id="3" name="Content Placeholder 2">
            <a:extLst>
              <a:ext uri="{FF2B5EF4-FFF2-40B4-BE49-F238E27FC236}">
                <a16:creationId xmlns:a16="http://schemas.microsoft.com/office/drawing/2014/main" xmlns="" id="{45E75F6A-B038-4EF6-9B21-7FC6DCDFD575}"/>
              </a:ext>
            </a:extLst>
          </p:cNvPr>
          <p:cNvSpPr>
            <a:spLocks noGrp="1"/>
          </p:cNvSpPr>
          <p:nvPr>
            <p:ph idx="1"/>
          </p:nvPr>
        </p:nvSpPr>
        <p:spPr>
          <a:xfrm>
            <a:off x="1258632" y="1178977"/>
            <a:ext cx="9291215" cy="4823670"/>
          </a:xfrm>
        </p:spPr>
        <p:txBody>
          <a:bodyPr>
            <a:normAutofit fontScale="85000" lnSpcReduction="20000"/>
          </a:bodyPr>
          <a:lstStyle/>
          <a:p>
            <a:r>
              <a:rPr lang="en-US" b="1" dirty="0"/>
              <a:t>Demonstrate how to assist individuals taking prescribed medications.</a:t>
            </a:r>
          </a:p>
          <a:p>
            <a:r>
              <a:rPr lang="en-US" dirty="0"/>
              <a:t> </a:t>
            </a:r>
            <a:r>
              <a:rPr lang="en-US" b="1" dirty="0"/>
              <a:t>Identify resources for information about medications that individuals are taking</a:t>
            </a:r>
          </a:p>
          <a:p>
            <a:r>
              <a:rPr lang="en-US" dirty="0"/>
              <a:t> </a:t>
            </a:r>
            <a:r>
              <a:rPr lang="en-US" b="1" dirty="0"/>
              <a:t>Identify the five rights for medication administration</a:t>
            </a:r>
          </a:p>
          <a:p>
            <a:r>
              <a:rPr lang="en-US" dirty="0"/>
              <a:t> </a:t>
            </a:r>
            <a:r>
              <a:rPr lang="en-US" b="1" dirty="0"/>
              <a:t>Identify the difference between “prescription” and “over the counter” medications</a:t>
            </a:r>
          </a:p>
          <a:p>
            <a:r>
              <a:rPr lang="en-US" b="1" dirty="0"/>
              <a:t>Identify key information on prescription medication </a:t>
            </a:r>
            <a:r>
              <a:rPr lang="en-US" b="1" dirty="0" smtClean="0"/>
              <a:t>labels</a:t>
            </a:r>
          </a:p>
          <a:p>
            <a:r>
              <a:rPr lang="en-US" b="1" dirty="0" smtClean="0"/>
              <a:t>Article 74 Medications &amp; Storage of Medications</a:t>
            </a:r>
            <a:endParaRPr lang="en-US" b="1" dirty="0"/>
          </a:p>
          <a:p>
            <a:r>
              <a:rPr lang="en-US" b="1" dirty="0"/>
              <a:t>Document medication- related information, including administration, missed doses, errors, side effects, and drug interactions</a:t>
            </a:r>
          </a:p>
          <a:p>
            <a:r>
              <a:rPr lang="en-US" b="1" dirty="0"/>
              <a:t>State home policy and licensing regulations for handling and storing prescription, over the counter, and PRN medications</a:t>
            </a:r>
          </a:p>
          <a:p>
            <a:r>
              <a:rPr lang="en-US" dirty="0"/>
              <a:t> </a:t>
            </a:r>
            <a:r>
              <a:rPr lang="en-US" b="1" dirty="0"/>
              <a:t>Demonstrate how to transcribe a prescription medication</a:t>
            </a:r>
          </a:p>
          <a:p>
            <a:r>
              <a:rPr lang="en-US" dirty="0"/>
              <a:t> </a:t>
            </a:r>
            <a:r>
              <a:rPr lang="en-US" b="1" dirty="0"/>
              <a:t>Identify appropriate responses to severe side effects that may be life </a:t>
            </a:r>
            <a:r>
              <a:rPr lang="en-US" b="1" dirty="0" smtClean="0"/>
              <a:t>threatening</a:t>
            </a:r>
          </a:p>
          <a:p>
            <a:r>
              <a:rPr lang="en-US" b="1" dirty="0" smtClean="0"/>
              <a:t>Calling in Re-fills on prescriptions</a:t>
            </a:r>
          </a:p>
          <a:p>
            <a:r>
              <a:rPr lang="en-US" b="1" dirty="0" smtClean="0"/>
              <a:t>Review of how to properly fill out and auto populate Medication Log CSO-1897</a:t>
            </a:r>
            <a:endParaRPr lang="en-US" b="1" dirty="0"/>
          </a:p>
          <a:p>
            <a:r>
              <a:rPr lang="en-US" b="1" dirty="0"/>
              <a:t>Identify procedures for destroying medication</a:t>
            </a:r>
          </a:p>
          <a:p>
            <a:r>
              <a:rPr lang="en-US" b="1" dirty="0"/>
              <a:t>Describe procedure for packaging medication which is to be given/taken away from the home</a:t>
            </a:r>
            <a:endParaRPr lang="en-US" dirty="0"/>
          </a:p>
        </p:txBody>
      </p:sp>
    </p:spTree>
    <p:extLst>
      <p:ext uri="{BB962C8B-B14F-4D97-AF65-F5344CB8AC3E}">
        <p14:creationId xmlns:p14="http://schemas.microsoft.com/office/powerpoint/2010/main" val="3707957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ABCD08-97E5-42F3-A892-3385A09F9CAF}"/>
              </a:ext>
            </a:extLst>
          </p:cNvPr>
          <p:cNvSpPr>
            <a:spLocks noGrp="1"/>
          </p:cNvSpPr>
          <p:nvPr>
            <p:ph type="title"/>
          </p:nvPr>
        </p:nvSpPr>
        <p:spPr>
          <a:xfrm>
            <a:off x="4766698" y="0"/>
            <a:ext cx="2658602" cy="587135"/>
          </a:xfrm>
        </p:spPr>
        <p:txBody>
          <a:bodyPr>
            <a:normAutofit fontScale="90000"/>
          </a:bodyPr>
          <a:lstStyle/>
          <a:p>
            <a:r>
              <a:rPr lang="en-US" sz="1600" b="1" dirty="0"/>
              <a:t>Documentation</a:t>
            </a:r>
            <a:endParaRPr lang="en-US" sz="1600" dirty="0"/>
          </a:p>
        </p:txBody>
      </p:sp>
      <p:sp>
        <p:nvSpPr>
          <p:cNvPr id="4" name="TextBox 3">
            <a:extLst>
              <a:ext uri="{FF2B5EF4-FFF2-40B4-BE49-F238E27FC236}">
                <a16:creationId xmlns:a16="http://schemas.microsoft.com/office/drawing/2014/main" xmlns="" id="{661B9974-8B16-4B80-B610-DC28A0DDFEF5}"/>
              </a:ext>
            </a:extLst>
          </p:cNvPr>
          <p:cNvSpPr txBox="1"/>
          <p:nvPr/>
        </p:nvSpPr>
        <p:spPr>
          <a:xfrm>
            <a:off x="961936" y="610136"/>
            <a:ext cx="10268125" cy="6247864"/>
          </a:xfrm>
          <a:prstGeom prst="rect">
            <a:avLst/>
          </a:prstGeom>
          <a:noFill/>
        </p:spPr>
        <p:txBody>
          <a:bodyPr wrap="square" rtlCol="0">
            <a:spAutoFit/>
          </a:bodyPr>
          <a:lstStyle/>
          <a:p>
            <a:pPr algn="ctr"/>
            <a:r>
              <a:rPr lang="en-US" sz="1600" dirty="0"/>
              <a:t>Medication safety also includes recording each dose of medication taken (or missed for any reason).</a:t>
            </a:r>
          </a:p>
          <a:p>
            <a:pPr algn="ctr"/>
            <a:r>
              <a:rPr lang="en-US" sz="1600" dirty="0"/>
              <a:t> The staff will use the </a:t>
            </a:r>
            <a:r>
              <a:rPr lang="en-US" sz="1600" b="1" dirty="0">
                <a:solidFill>
                  <a:srgbClr val="FFFF00"/>
                </a:solidFill>
              </a:rPr>
              <a:t>Monthly Medication Sheet </a:t>
            </a:r>
            <a:endParaRPr lang="en-US" sz="1600" dirty="0">
              <a:solidFill>
                <a:srgbClr val="FFFF00"/>
              </a:solidFill>
            </a:endParaRPr>
          </a:p>
          <a:p>
            <a:pPr algn="ctr"/>
            <a:r>
              <a:rPr lang="en-US" sz="1600" dirty="0"/>
              <a:t>The use of a Medication Sheet for each individual (also know as a Medication</a:t>
            </a:r>
          </a:p>
          <a:p>
            <a:pPr algn="ctr"/>
            <a:r>
              <a:rPr lang="en-US" sz="1600" dirty="0"/>
              <a:t>Administration Record) increases medication safety and reduces the risk of errors. The</a:t>
            </a:r>
          </a:p>
          <a:p>
            <a:pPr algn="ctr"/>
            <a:r>
              <a:rPr lang="en-US" sz="1600" dirty="0"/>
              <a:t>Medication Sheet provides a way for the staff to document each dose of medication</a:t>
            </a:r>
          </a:p>
          <a:p>
            <a:pPr algn="ctr"/>
            <a:r>
              <a:rPr lang="en-US" sz="1600" dirty="0"/>
              <a:t>taken, any medication errors, and other pertinent information related to assisting with</a:t>
            </a:r>
          </a:p>
          <a:p>
            <a:pPr algn="ctr"/>
            <a:r>
              <a:rPr lang="en-US" sz="1600" dirty="0"/>
              <a:t>administration of a medication.</a:t>
            </a:r>
          </a:p>
          <a:p>
            <a:pPr algn="ctr"/>
            <a:r>
              <a:rPr lang="en-US" sz="1600" dirty="0"/>
              <a:t>The staff should document each dose of medication given immediately after</a:t>
            </a:r>
          </a:p>
          <a:p>
            <a:pPr algn="ctr"/>
            <a:r>
              <a:rPr lang="en-US" sz="1600" dirty="0"/>
              <a:t>administration, and should only set up one person’s medications at a time. The</a:t>
            </a:r>
          </a:p>
          <a:p>
            <a:pPr algn="ctr"/>
            <a:r>
              <a:rPr lang="en-US" sz="1600" dirty="0"/>
              <a:t>Medication Sheet includes key information about the individual, including any known</a:t>
            </a:r>
          </a:p>
          <a:p>
            <a:pPr algn="ctr"/>
            <a:r>
              <a:rPr lang="en-US" sz="1600" dirty="0"/>
              <a:t>drug allergies, and information about the individual’s medications, including the name of</a:t>
            </a:r>
          </a:p>
          <a:p>
            <a:pPr algn="ctr"/>
            <a:r>
              <a:rPr lang="en-US" sz="1600" dirty="0"/>
              <a:t>the medication, dose, and the times and way the medication is to be taken.</a:t>
            </a:r>
          </a:p>
          <a:p>
            <a:pPr algn="ctr"/>
            <a:r>
              <a:rPr lang="en-US" sz="1600" dirty="0"/>
              <a:t>To avoid errors, it is advised that premade medication labels from the pharmacy be</a:t>
            </a:r>
          </a:p>
          <a:p>
            <a:pPr algn="ctr"/>
            <a:r>
              <a:rPr lang="en-US" sz="1600" dirty="0"/>
              <a:t>placed on the Medication Sheet. When possible, appropriate pre-made warning labels</a:t>
            </a:r>
          </a:p>
          <a:p>
            <a:pPr algn="ctr"/>
            <a:r>
              <a:rPr lang="en-US" sz="1600" dirty="0"/>
              <a:t>should also be placed on the Medication Sheet (such as “take with food”). Whenever a</a:t>
            </a:r>
          </a:p>
          <a:p>
            <a:pPr algn="ctr"/>
            <a:r>
              <a:rPr lang="en-US" sz="1600" dirty="0"/>
              <a:t>prescription is changed, the Medication Sheet must be updated. To document that a</a:t>
            </a:r>
          </a:p>
          <a:p>
            <a:pPr algn="ctr"/>
            <a:r>
              <a:rPr lang="en-US" sz="1600" dirty="0"/>
              <a:t>medication has been taken, the staff should write down the date and time in the place</a:t>
            </a:r>
          </a:p>
          <a:p>
            <a:pPr algn="ctr"/>
            <a:r>
              <a:rPr lang="en-US" sz="1600" dirty="0"/>
              <a:t>provided, and initial for each dose of medication. This must be done at the time the</a:t>
            </a:r>
          </a:p>
          <a:p>
            <a:pPr algn="ctr"/>
            <a:r>
              <a:rPr lang="en-US" sz="1600" dirty="0"/>
              <a:t>medication is taken by the individual, not before and not hours later</a:t>
            </a:r>
            <a:r>
              <a:rPr lang="en-US" sz="1600" dirty="0" smtClean="0"/>
              <a:t>.  </a:t>
            </a:r>
          </a:p>
          <a:p>
            <a:pPr algn="ctr"/>
            <a:r>
              <a:rPr lang="en-US" sz="1600" b="1" u="sng" dirty="0" smtClean="0">
                <a:solidFill>
                  <a:srgbClr val="FFFF00"/>
                </a:solidFill>
              </a:rPr>
              <a:t>There is a ONE hour time block that a client can proceed to take medication,  before or after the designated time on the prescription.</a:t>
            </a:r>
          </a:p>
          <a:p>
            <a:pPr algn="ctr"/>
            <a:r>
              <a:rPr lang="en-US" sz="1600" b="1" u="sng" dirty="0" smtClean="0">
                <a:solidFill>
                  <a:srgbClr val="FFFF00"/>
                </a:solidFill>
              </a:rPr>
              <a:t>Example:  If the designated time for the client to take the medication is 7 pm.  </a:t>
            </a:r>
            <a:endParaRPr lang="en-US" sz="1600" b="1" u="sng" dirty="0">
              <a:solidFill>
                <a:srgbClr val="FFFF00"/>
              </a:solidFill>
            </a:endParaRPr>
          </a:p>
          <a:p>
            <a:pPr algn="ctr"/>
            <a:r>
              <a:rPr lang="en-US" sz="1600" b="1" u="sng" dirty="0" smtClean="0">
                <a:solidFill>
                  <a:srgbClr val="FFFF00"/>
                </a:solidFill>
              </a:rPr>
              <a:t>The client has a one hour time block before and/or after </a:t>
            </a:r>
            <a:r>
              <a:rPr lang="en-US" sz="1600" b="1" u="sng" dirty="0">
                <a:solidFill>
                  <a:srgbClr val="FFFF00"/>
                </a:solidFill>
              </a:rPr>
              <a:t>7</a:t>
            </a:r>
            <a:r>
              <a:rPr lang="en-US" sz="1600" b="1" u="sng" dirty="0" smtClean="0">
                <a:solidFill>
                  <a:srgbClr val="FFFF00"/>
                </a:solidFill>
              </a:rPr>
              <a:t> pm to take the medication.</a:t>
            </a:r>
          </a:p>
          <a:p>
            <a:pPr algn="ctr"/>
            <a:r>
              <a:rPr lang="en-US" sz="1600" b="1" u="sng" dirty="0" smtClean="0">
                <a:solidFill>
                  <a:srgbClr val="FFFF00"/>
                </a:solidFill>
              </a:rPr>
              <a:t>Staff should call the pharmacist for any questions on taking the medication outside of that time frame.   All documentation should be placed in notes section on the clients medication log.</a:t>
            </a:r>
          </a:p>
        </p:txBody>
      </p:sp>
    </p:spTree>
    <p:extLst>
      <p:ext uri="{BB962C8B-B14F-4D97-AF65-F5344CB8AC3E}">
        <p14:creationId xmlns:p14="http://schemas.microsoft.com/office/powerpoint/2010/main" val="41367147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F769C1-F2BA-4D9A-9119-4E30176FAE2B}"/>
              </a:ext>
            </a:extLst>
          </p:cNvPr>
          <p:cNvSpPr>
            <a:spLocks noGrp="1"/>
          </p:cNvSpPr>
          <p:nvPr>
            <p:ph type="title"/>
          </p:nvPr>
        </p:nvSpPr>
        <p:spPr>
          <a:xfrm>
            <a:off x="1980428" y="0"/>
            <a:ext cx="8111871" cy="587136"/>
          </a:xfrm>
        </p:spPr>
        <p:txBody>
          <a:bodyPr>
            <a:normAutofit fontScale="90000"/>
          </a:bodyPr>
          <a:lstStyle/>
          <a:p>
            <a:r>
              <a:rPr lang="en-US" sz="1600" b="1" dirty="0"/>
              <a:t>Five Rights of Assisting with Medication Administration</a:t>
            </a:r>
            <a:endParaRPr lang="en-US" sz="1600" dirty="0"/>
          </a:p>
        </p:txBody>
      </p:sp>
      <p:sp>
        <p:nvSpPr>
          <p:cNvPr id="4" name="TextBox 3">
            <a:extLst>
              <a:ext uri="{FF2B5EF4-FFF2-40B4-BE49-F238E27FC236}">
                <a16:creationId xmlns:a16="http://schemas.microsoft.com/office/drawing/2014/main" xmlns="" id="{5928FCC6-F557-4EAF-8C8F-80F546FC94FC}"/>
              </a:ext>
            </a:extLst>
          </p:cNvPr>
          <p:cNvSpPr txBox="1"/>
          <p:nvPr/>
        </p:nvSpPr>
        <p:spPr>
          <a:xfrm>
            <a:off x="0" y="587136"/>
            <a:ext cx="12072729" cy="6340197"/>
          </a:xfrm>
          <a:prstGeom prst="rect">
            <a:avLst/>
          </a:prstGeom>
          <a:noFill/>
        </p:spPr>
        <p:txBody>
          <a:bodyPr wrap="square" rtlCol="0">
            <a:spAutoFit/>
          </a:bodyPr>
          <a:lstStyle/>
          <a:p>
            <a:pPr algn="ctr"/>
            <a:r>
              <a:rPr lang="en-US" sz="1400" b="1" dirty="0">
                <a:solidFill>
                  <a:srgbClr val="00B0F0"/>
                </a:solidFill>
              </a:rPr>
              <a:t>Following the Five Rights is basic to medication safety. The </a:t>
            </a:r>
            <a:r>
              <a:rPr lang="en-US" sz="1400" b="1" dirty="0" smtClean="0">
                <a:solidFill>
                  <a:srgbClr val="00B0F0"/>
                </a:solidFill>
              </a:rPr>
              <a:t>staff member </a:t>
            </a:r>
            <a:r>
              <a:rPr lang="en-US" sz="1400" b="1" dirty="0">
                <a:solidFill>
                  <a:srgbClr val="00B0F0"/>
                </a:solidFill>
              </a:rPr>
              <a:t>needs to be sure he or she has the:</a:t>
            </a:r>
          </a:p>
          <a:p>
            <a:pPr algn="ctr"/>
            <a:r>
              <a:rPr lang="en-US" sz="1400" b="1" dirty="0">
                <a:solidFill>
                  <a:srgbClr val="FF0000"/>
                </a:solidFill>
              </a:rPr>
              <a:t>- Right individual</a:t>
            </a:r>
          </a:p>
          <a:p>
            <a:pPr algn="ctr"/>
            <a:r>
              <a:rPr lang="en-US" sz="1400" b="1" dirty="0">
                <a:solidFill>
                  <a:srgbClr val="FF0000"/>
                </a:solidFill>
              </a:rPr>
              <a:t>- Right medication</a:t>
            </a:r>
          </a:p>
          <a:p>
            <a:pPr algn="ctr"/>
            <a:r>
              <a:rPr lang="en-US" sz="1400" b="1" dirty="0">
                <a:solidFill>
                  <a:srgbClr val="FF0000"/>
                </a:solidFill>
              </a:rPr>
              <a:t>- Right dose</a:t>
            </a:r>
          </a:p>
          <a:p>
            <a:pPr algn="ctr"/>
            <a:r>
              <a:rPr lang="en-US" sz="1400" b="1" dirty="0">
                <a:solidFill>
                  <a:srgbClr val="FF0000"/>
                </a:solidFill>
              </a:rPr>
              <a:t>- Right time</a:t>
            </a:r>
          </a:p>
          <a:p>
            <a:pPr algn="ctr"/>
            <a:r>
              <a:rPr lang="en-US" sz="1400" b="1" dirty="0">
                <a:solidFill>
                  <a:srgbClr val="FF0000"/>
                </a:solidFill>
              </a:rPr>
              <a:t>- Right route</a:t>
            </a:r>
          </a:p>
          <a:p>
            <a:pPr algn="ctr"/>
            <a:r>
              <a:rPr lang="en-US" sz="1400" dirty="0"/>
              <a:t>Following the Five Rights each time is the best way for the DSP to prevent medication</a:t>
            </a:r>
          </a:p>
          <a:p>
            <a:pPr algn="ctr"/>
            <a:r>
              <a:rPr lang="en-US" sz="1400" dirty="0"/>
              <a:t>errors. When assisting an individual, you must read and compare the information</a:t>
            </a:r>
          </a:p>
          <a:p>
            <a:pPr algn="ctr"/>
            <a:r>
              <a:rPr lang="en-US" sz="1400" dirty="0"/>
              <a:t>on the medication label to the information on the Medication Sheet three times before</a:t>
            </a:r>
          </a:p>
          <a:p>
            <a:pPr algn="ctr"/>
            <a:r>
              <a:rPr lang="en-US" sz="1400" dirty="0"/>
              <a:t>the individual takes the medication. Checking three times helps the DSP to ensure that</a:t>
            </a:r>
          </a:p>
          <a:p>
            <a:pPr algn="ctr"/>
            <a:r>
              <a:rPr lang="en-US" sz="1400" dirty="0"/>
              <a:t>you are assisting the right individual with the right medication and dose at the right time</a:t>
            </a:r>
          </a:p>
          <a:p>
            <a:pPr algn="ctr"/>
            <a:r>
              <a:rPr lang="en-US" sz="1400" dirty="0"/>
              <a:t>and in the right route (way).</a:t>
            </a:r>
          </a:p>
          <a:p>
            <a:pPr algn="ctr"/>
            <a:r>
              <a:rPr lang="en-US" sz="1400" b="1" dirty="0">
                <a:solidFill>
                  <a:srgbClr val="92D050"/>
                </a:solidFill>
              </a:rPr>
              <a:t>Never assist an individual with medication from a container that has no label!</a:t>
            </a:r>
          </a:p>
          <a:p>
            <a:pPr algn="ctr"/>
            <a:r>
              <a:rPr lang="en-US" sz="1400" dirty="0"/>
              <a:t>If, at any time, you discover that any of the information does not match, </a:t>
            </a:r>
            <a:r>
              <a:rPr lang="en-US" sz="1400" b="1" dirty="0">
                <a:solidFill>
                  <a:srgbClr val="FF0000"/>
                </a:solidFill>
              </a:rPr>
              <a:t>stop</a:t>
            </a:r>
            <a:r>
              <a:rPr lang="en-US" sz="1400" dirty="0"/>
              <a:t>. You may</a:t>
            </a:r>
          </a:p>
          <a:p>
            <a:pPr algn="ctr"/>
            <a:r>
              <a:rPr lang="en-US" sz="1400" dirty="0"/>
              <a:t>have the </a:t>
            </a:r>
            <a:r>
              <a:rPr lang="en-US" sz="1400" b="1" dirty="0"/>
              <a:t>wrong </a:t>
            </a:r>
            <a:r>
              <a:rPr lang="en-US" sz="1400" dirty="0"/>
              <a:t>individual, be preparing the </a:t>
            </a:r>
            <a:r>
              <a:rPr lang="en-US" sz="1400" b="1" dirty="0"/>
              <a:t>wrong </a:t>
            </a:r>
            <a:r>
              <a:rPr lang="en-US" sz="1400" dirty="0"/>
              <a:t>medication in the </a:t>
            </a:r>
            <a:r>
              <a:rPr lang="en-US" sz="1400" b="1" dirty="0"/>
              <a:t>wrong </a:t>
            </a:r>
            <a:r>
              <a:rPr lang="en-US" sz="1400" dirty="0"/>
              <a:t>dose at</a:t>
            </a:r>
          </a:p>
          <a:p>
            <a:pPr algn="ctr"/>
            <a:r>
              <a:rPr lang="en-US" sz="1400" dirty="0"/>
              <a:t>the </a:t>
            </a:r>
            <a:r>
              <a:rPr lang="en-US" sz="1400" b="1" dirty="0"/>
              <a:t>wrong </a:t>
            </a:r>
            <a:r>
              <a:rPr lang="en-US" sz="1400" dirty="0"/>
              <a:t>time, or the individual may be about to take the medication in the </a:t>
            </a:r>
            <a:r>
              <a:rPr lang="en-US" sz="1400" b="1" dirty="0"/>
              <a:t>wrong </a:t>
            </a:r>
            <a:r>
              <a:rPr lang="en-US" sz="1400" dirty="0"/>
              <a:t>way.</a:t>
            </a:r>
          </a:p>
          <a:p>
            <a:pPr algn="ctr"/>
            <a:r>
              <a:rPr lang="en-US" sz="1400" dirty="0"/>
              <a:t>Think through each of these possibilities and decide what to do. If you are unsure, you</a:t>
            </a:r>
          </a:p>
          <a:p>
            <a:pPr algn="ctr"/>
            <a:r>
              <a:rPr lang="en-US" sz="1400" dirty="0"/>
              <a:t>may need to get help. Ask another staff, the home manager, or in some situations, you</a:t>
            </a:r>
          </a:p>
          <a:p>
            <a:pPr algn="ctr"/>
            <a:r>
              <a:rPr lang="en-US" sz="1400" dirty="0"/>
              <a:t>may need to call the doctor or pharmacist.</a:t>
            </a:r>
          </a:p>
          <a:p>
            <a:pPr algn="ctr"/>
            <a:r>
              <a:rPr lang="en-US" sz="1400" b="1" dirty="0">
                <a:solidFill>
                  <a:srgbClr val="FF0000"/>
                </a:solidFill>
              </a:rPr>
              <a:t>Check the Five Rights three times by reading the medication label information</a:t>
            </a:r>
          </a:p>
          <a:p>
            <a:pPr algn="ctr"/>
            <a:r>
              <a:rPr lang="en-US" sz="1400" b="1" dirty="0">
                <a:solidFill>
                  <a:srgbClr val="FF0000"/>
                </a:solidFill>
              </a:rPr>
              <a:t>and comparing it to the Medication Sheet as follows:</a:t>
            </a:r>
            <a:endParaRPr lang="en-US" sz="1400" b="1" dirty="0"/>
          </a:p>
          <a:p>
            <a:pPr algn="ctr"/>
            <a:r>
              <a:rPr lang="en-US" sz="1400" b="1" dirty="0">
                <a:solidFill>
                  <a:srgbClr val="FFFF00"/>
                </a:solidFill>
              </a:rPr>
              <a:t>First Check</a:t>
            </a:r>
          </a:p>
          <a:p>
            <a:pPr algn="ctr"/>
            <a:r>
              <a:rPr lang="en-US" sz="1400" dirty="0">
                <a:solidFill>
                  <a:srgbClr val="FFFF00"/>
                </a:solidFill>
              </a:rPr>
              <a:t>When you remove the medication from the storage area</a:t>
            </a:r>
          </a:p>
          <a:p>
            <a:pPr algn="ctr"/>
            <a:r>
              <a:rPr lang="en-US" sz="1400" b="1" dirty="0">
                <a:solidFill>
                  <a:srgbClr val="FFFF00"/>
                </a:solidFill>
              </a:rPr>
              <a:t>Second Check</a:t>
            </a:r>
          </a:p>
          <a:p>
            <a:pPr algn="ctr"/>
            <a:r>
              <a:rPr lang="en-US" sz="1400" dirty="0">
                <a:solidFill>
                  <a:srgbClr val="FFFF00"/>
                </a:solidFill>
              </a:rPr>
              <a:t>When you remove the medication from the original labeled container</a:t>
            </a:r>
          </a:p>
          <a:p>
            <a:pPr algn="ctr"/>
            <a:r>
              <a:rPr lang="en-US" sz="1400" b="1" dirty="0">
                <a:solidFill>
                  <a:srgbClr val="FFFF00"/>
                </a:solidFill>
              </a:rPr>
              <a:t>Third Check</a:t>
            </a:r>
          </a:p>
          <a:p>
            <a:pPr algn="ctr"/>
            <a:r>
              <a:rPr lang="en-US" sz="1400" dirty="0">
                <a:solidFill>
                  <a:srgbClr val="FFFF00"/>
                </a:solidFill>
              </a:rPr>
              <a:t>Just before you assist the individual to take the medication</a:t>
            </a:r>
          </a:p>
          <a:p>
            <a:pPr algn="ctr"/>
            <a:endParaRPr lang="en-US" sz="1400" dirty="0"/>
          </a:p>
          <a:p>
            <a:pPr algn="ctr"/>
            <a:r>
              <a:rPr lang="en-US" sz="1400" b="1" dirty="0">
                <a:solidFill>
                  <a:srgbClr val="FF0000"/>
                </a:solidFill>
              </a:rPr>
              <a:t>Remember Prevention is the #1 priority!</a:t>
            </a:r>
          </a:p>
        </p:txBody>
      </p:sp>
    </p:spTree>
    <p:extLst>
      <p:ext uri="{BB962C8B-B14F-4D97-AF65-F5344CB8AC3E}">
        <p14:creationId xmlns:p14="http://schemas.microsoft.com/office/powerpoint/2010/main" val="3941558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5F860B-C01F-43E7-8D79-8440ADF1803F}"/>
              </a:ext>
            </a:extLst>
          </p:cNvPr>
          <p:cNvSpPr>
            <a:spLocks noGrp="1"/>
          </p:cNvSpPr>
          <p:nvPr>
            <p:ph type="title"/>
          </p:nvPr>
        </p:nvSpPr>
        <p:spPr>
          <a:xfrm>
            <a:off x="810935" y="242458"/>
            <a:ext cx="4138570" cy="680332"/>
          </a:xfrm>
        </p:spPr>
        <p:txBody>
          <a:bodyPr>
            <a:normAutofit/>
          </a:bodyPr>
          <a:lstStyle/>
          <a:p>
            <a:r>
              <a:rPr lang="en-US" sz="2000" dirty="0"/>
              <a:t>Important reminders</a:t>
            </a:r>
          </a:p>
        </p:txBody>
      </p:sp>
      <p:sp>
        <p:nvSpPr>
          <p:cNvPr id="4" name="TextBox 3">
            <a:extLst>
              <a:ext uri="{FF2B5EF4-FFF2-40B4-BE49-F238E27FC236}">
                <a16:creationId xmlns:a16="http://schemas.microsoft.com/office/drawing/2014/main" xmlns="" id="{073B24E4-66C6-4400-A34E-F353CC30FD4F}"/>
              </a:ext>
            </a:extLst>
          </p:cNvPr>
          <p:cNvSpPr txBox="1"/>
          <p:nvPr/>
        </p:nvSpPr>
        <p:spPr>
          <a:xfrm>
            <a:off x="810935" y="1120676"/>
            <a:ext cx="10570129" cy="5262979"/>
          </a:xfrm>
          <a:prstGeom prst="rect">
            <a:avLst/>
          </a:prstGeom>
          <a:noFill/>
        </p:spPr>
        <p:txBody>
          <a:bodyPr wrap="square" rtlCol="0">
            <a:spAutoFit/>
          </a:bodyPr>
          <a:lstStyle/>
          <a:p>
            <a:r>
              <a:rPr lang="en-US" sz="1600" dirty="0"/>
              <a:t>- All medications must be stored in locked cabinets or drawers, unless ordered</a:t>
            </a:r>
          </a:p>
          <a:p>
            <a:r>
              <a:rPr lang="en-US" sz="1600" dirty="0"/>
              <a:t>otherwise. The medication storage area should provide an environment that is</a:t>
            </a:r>
          </a:p>
          <a:p>
            <a:r>
              <a:rPr lang="en-US" sz="1600" dirty="0"/>
              <a:t>cool, dry, and away from direct sunlight.</a:t>
            </a:r>
          </a:p>
          <a:p>
            <a:r>
              <a:rPr lang="en-US" sz="1600" dirty="0"/>
              <a:t>- Medications must be stored in original containers from the pharmacy that</a:t>
            </a:r>
          </a:p>
          <a:p>
            <a:r>
              <a:rPr lang="en-US" sz="1600" dirty="0"/>
              <a:t>dispensed them.</a:t>
            </a:r>
          </a:p>
          <a:p>
            <a:r>
              <a:rPr lang="en-US" sz="1600" dirty="0"/>
              <a:t>- The medication cabinet should be clean and orderly with adequate space.</a:t>
            </a:r>
          </a:p>
          <a:p>
            <a:r>
              <a:rPr lang="en-US" sz="1600" dirty="0"/>
              <a:t>- There should be adequate lighting in this area.</a:t>
            </a:r>
          </a:p>
          <a:p>
            <a:r>
              <a:rPr lang="en-US" sz="1600" dirty="0"/>
              <a:t>- Medication should never be left unattended.</a:t>
            </a:r>
          </a:p>
          <a:p>
            <a:r>
              <a:rPr lang="en-US" sz="1600" dirty="0"/>
              <a:t>- Any </a:t>
            </a:r>
            <a:r>
              <a:rPr lang="en-US" sz="1600" b="1" dirty="0"/>
              <a:t>controlled substances </a:t>
            </a:r>
            <a:r>
              <a:rPr lang="en-US" sz="1600" dirty="0"/>
              <a:t>must be </a:t>
            </a:r>
            <a:r>
              <a:rPr lang="en-US" sz="1600" b="1" dirty="0"/>
              <a:t>double locked</a:t>
            </a:r>
            <a:r>
              <a:rPr lang="en-US" sz="1600" dirty="0"/>
              <a:t>.</a:t>
            </a:r>
          </a:p>
          <a:p>
            <a:r>
              <a:rPr lang="en-US" sz="1600" dirty="0"/>
              <a:t>- Only one staff (per shift) should have a key to the cabinet.</a:t>
            </a:r>
          </a:p>
          <a:p>
            <a:r>
              <a:rPr lang="en-US" sz="1600" dirty="0"/>
              <a:t>- Refrigerated medications must be in a locked container. Refrigerator</a:t>
            </a:r>
          </a:p>
          <a:p>
            <a:r>
              <a:rPr lang="en-US" sz="1600" dirty="0"/>
              <a:t>temperature should be in the 36-40 degree range</a:t>
            </a:r>
          </a:p>
          <a:p>
            <a:r>
              <a:rPr lang="en-US" sz="1600" dirty="0"/>
              <a:t>- Topical medications, such as ointments, creams, etc. must be stored separately</a:t>
            </a:r>
          </a:p>
          <a:p>
            <a:r>
              <a:rPr lang="en-US" sz="1600" dirty="0"/>
              <a:t>from the oral medications. If they are in the same cabinet, they must be in a</a:t>
            </a:r>
          </a:p>
          <a:p>
            <a:r>
              <a:rPr lang="en-US" sz="1600" dirty="0"/>
              <a:t>separate basket or container. Topical medications must also be locked.</a:t>
            </a:r>
          </a:p>
          <a:p>
            <a:r>
              <a:rPr lang="en-US" sz="1600" dirty="0"/>
              <a:t>- The keys to the medication cabinet must be on the person assigned to</a:t>
            </a:r>
          </a:p>
          <a:p>
            <a:r>
              <a:rPr lang="en-US" sz="1600" dirty="0"/>
              <a:t>medication administration at all times!</a:t>
            </a:r>
          </a:p>
          <a:p>
            <a:r>
              <a:rPr lang="en-US" sz="1600" dirty="0"/>
              <a:t>- Never leave the keys out where they may be picked up.</a:t>
            </a:r>
          </a:p>
          <a:p>
            <a:r>
              <a:rPr lang="en-US" sz="1600" dirty="0"/>
              <a:t>- Medications must not be stored over a stove, or near a heat source. Heat can</a:t>
            </a:r>
          </a:p>
          <a:p>
            <a:r>
              <a:rPr lang="en-US" sz="1600" dirty="0"/>
              <a:t>change the chemical properties in medications.</a:t>
            </a:r>
          </a:p>
          <a:p>
            <a:r>
              <a:rPr lang="en-US" sz="1600" dirty="0"/>
              <a:t>- Medications should never be stored with any other products.</a:t>
            </a:r>
          </a:p>
        </p:txBody>
      </p:sp>
    </p:spTree>
    <p:extLst>
      <p:ext uri="{BB962C8B-B14F-4D97-AF65-F5344CB8AC3E}">
        <p14:creationId xmlns:p14="http://schemas.microsoft.com/office/powerpoint/2010/main" val="37701763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289241-F9C2-4B04-8E29-70CF1D7234B7}"/>
              </a:ext>
            </a:extLst>
          </p:cNvPr>
          <p:cNvSpPr>
            <a:spLocks noGrp="1"/>
          </p:cNvSpPr>
          <p:nvPr>
            <p:ph type="title"/>
          </p:nvPr>
        </p:nvSpPr>
        <p:spPr>
          <a:xfrm>
            <a:off x="3734224" y="118674"/>
            <a:ext cx="4875946" cy="781879"/>
          </a:xfrm>
        </p:spPr>
        <p:txBody>
          <a:bodyPr>
            <a:normAutofit fontScale="90000"/>
          </a:bodyPr>
          <a:lstStyle/>
          <a:p>
            <a:r>
              <a:rPr lang="en-US" sz="1800" b="1" dirty="0"/>
              <a:t>Disposal and Destruction of Medication </a:t>
            </a:r>
            <a:r>
              <a:rPr lang="en-US" dirty="0"/>
              <a:t/>
            </a:r>
            <a:br>
              <a:rPr lang="en-US" dirty="0"/>
            </a:br>
            <a:endParaRPr lang="en-US" dirty="0"/>
          </a:p>
        </p:txBody>
      </p:sp>
      <p:sp>
        <p:nvSpPr>
          <p:cNvPr id="5" name="TextBox 4"/>
          <p:cNvSpPr txBox="1"/>
          <p:nvPr/>
        </p:nvSpPr>
        <p:spPr>
          <a:xfrm>
            <a:off x="885825" y="928688"/>
            <a:ext cx="10572750" cy="1077218"/>
          </a:xfrm>
          <a:prstGeom prst="rect">
            <a:avLst/>
          </a:prstGeom>
          <a:noFill/>
        </p:spPr>
        <p:txBody>
          <a:bodyPr wrap="square" rtlCol="0">
            <a:spAutoFit/>
          </a:bodyPr>
          <a:lstStyle/>
          <a:p>
            <a:pPr algn="ctr"/>
            <a:r>
              <a:rPr lang="en-US" sz="1600" dirty="0"/>
              <a:t>Each residential facility should have a written plan for the disposal of medications. There are several acceptable ways to dispose of medications. The </a:t>
            </a:r>
            <a:r>
              <a:rPr lang="en-US" sz="1600" dirty="0" smtClean="0"/>
              <a:t>staff </a:t>
            </a:r>
            <a:r>
              <a:rPr lang="en-US" sz="1600" dirty="0"/>
              <a:t>should review the policy in the residential setting where they work. All medications which have been discontinued, contaminated, deteriorated, or expired will require disposal. Medications should be labeled for disposal and separated from the other medications in a locked cupboard or container. </a:t>
            </a:r>
            <a:endParaRPr lang="en-US" sz="1600" dirty="0">
              <a:effectLst/>
            </a:endParaRPr>
          </a:p>
        </p:txBody>
      </p:sp>
      <p:sp>
        <p:nvSpPr>
          <p:cNvPr id="6" name="Title 1">
            <a:extLst>
              <a:ext uri="{FF2B5EF4-FFF2-40B4-BE49-F238E27FC236}">
                <a16:creationId xmlns:a16="http://schemas.microsoft.com/office/drawing/2014/main" xmlns="" id="{8C289241-F9C2-4B04-8E29-70CF1D7234B7}"/>
              </a:ext>
            </a:extLst>
          </p:cNvPr>
          <p:cNvSpPr txBox="1">
            <a:spLocks/>
          </p:cNvSpPr>
          <p:nvPr/>
        </p:nvSpPr>
        <p:spPr>
          <a:xfrm>
            <a:off x="3340402" y="2132825"/>
            <a:ext cx="5663595" cy="700087"/>
          </a:xfrm>
          <a:prstGeom prst="rect">
            <a:avLst/>
          </a:prstGeom>
        </p:spPr>
        <p:txBody>
          <a:bodyPr vert="horz" lIns="91440" tIns="45720" rIns="91440" bIns="45720" rtlCol="0" anchor="ctr">
            <a:normAutofit fontScale="82500" lnSpcReduction="20000"/>
          </a:bodyPr>
          <a:lst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r>
              <a:rPr lang="en-US" dirty="0" smtClean="0"/>
              <a:t/>
            </a:r>
            <a:br>
              <a:rPr lang="en-US" dirty="0" smtClean="0"/>
            </a:br>
            <a:endParaRPr lang="en-US" dirty="0"/>
          </a:p>
        </p:txBody>
      </p:sp>
      <p:sp>
        <p:nvSpPr>
          <p:cNvPr id="7" name="Title 1">
            <a:extLst>
              <a:ext uri="{FF2B5EF4-FFF2-40B4-BE49-F238E27FC236}">
                <a16:creationId xmlns:a16="http://schemas.microsoft.com/office/drawing/2014/main" xmlns="" id="{8C289241-F9C2-4B04-8E29-70CF1D7234B7}"/>
              </a:ext>
            </a:extLst>
          </p:cNvPr>
          <p:cNvSpPr txBox="1">
            <a:spLocks/>
          </p:cNvSpPr>
          <p:nvPr/>
        </p:nvSpPr>
        <p:spPr>
          <a:xfrm>
            <a:off x="3340401" y="2132825"/>
            <a:ext cx="5663595" cy="700087"/>
          </a:xfrm>
          <a:prstGeom prst="rect">
            <a:avLst/>
          </a:prstGeom>
        </p:spPr>
        <p:txBody>
          <a:bodyPr vert="horz" lIns="91440" tIns="45720" rIns="91440" bIns="45720" rtlCol="0" anchor="ctr">
            <a:normAutofit fontScale="90000" lnSpcReduction="10000"/>
          </a:bodyPr>
          <a:lst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r>
              <a:rPr lang="en-US" sz="1800" b="1" dirty="0" smtClean="0"/>
              <a:t> </a:t>
            </a:r>
            <a:r>
              <a:rPr lang="en-US" dirty="0" smtClean="0"/>
              <a:t/>
            </a:r>
            <a:br>
              <a:rPr lang="en-US" dirty="0" smtClean="0"/>
            </a:br>
            <a:endParaRPr lang="en-US" dirty="0"/>
          </a:p>
        </p:txBody>
      </p:sp>
      <p:sp>
        <p:nvSpPr>
          <p:cNvPr id="10" name="Title 1">
            <a:extLst>
              <a:ext uri="{FF2B5EF4-FFF2-40B4-BE49-F238E27FC236}">
                <a16:creationId xmlns:a16="http://schemas.microsoft.com/office/drawing/2014/main" xmlns="" id="{8C289241-F9C2-4B04-8E29-70CF1D7234B7}"/>
              </a:ext>
            </a:extLst>
          </p:cNvPr>
          <p:cNvSpPr txBox="1">
            <a:spLocks/>
          </p:cNvSpPr>
          <p:nvPr/>
        </p:nvSpPr>
        <p:spPr>
          <a:xfrm>
            <a:off x="3340400" y="2132825"/>
            <a:ext cx="5663595" cy="700087"/>
          </a:xfrm>
          <a:prstGeom prst="rect">
            <a:avLst/>
          </a:prstGeom>
        </p:spPr>
        <p:txBody>
          <a:bodyPr vert="horz" lIns="91440" tIns="45720" rIns="91440" bIns="45720" rtlCol="0" anchor="ctr">
            <a:normAutofit fontScale="82500" lnSpcReduction="20000"/>
          </a:bodyPr>
          <a:lst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r>
              <a:rPr lang="en-US" dirty="0" smtClean="0"/>
              <a:t/>
            </a:r>
            <a:br>
              <a:rPr lang="en-US" dirty="0" smtClean="0"/>
            </a:br>
            <a:endParaRPr lang="en-US" dirty="0"/>
          </a:p>
        </p:txBody>
      </p:sp>
      <p:sp>
        <p:nvSpPr>
          <p:cNvPr id="11" name="Title 1">
            <a:extLst>
              <a:ext uri="{FF2B5EF4-FFF2-40B4-BE49-F238E27FC236}">
                <a16:creationId xmlns:a16="http://schemas.microsoft.com/office/drawing/2014/main" xmlns="" id="{8C289241-F9C2-4B04-8E29-70CF1D7234B7}"/>
              </a:ext>
            </a:extLst>
          </p:cNvPr>
          <p:cNvSpPr txBox="1">
            <a:spLocks/>
          </p:cNvSpPr>
          <p:nvPr/>
        </p:nvSpPr>
        <p:spPr>
          <a:xfrm>
            <a:off x="3340400" y="2132825"/>
            <a:ext cx="5663595" cy="700087"/>
          </a:xfrm>
          <a:prstGeom prst="rect">
            <a:avLst/>
          </a:prstGeom>
        </p:spPr>
        <p:txBody>
          <a:bodyPr vert="horz" lIns="91440" tIns="45720" rIns="91440" bIns="45720" rtlCol="0" anchor="ctr">
            <a:normAutofit fontScale="90000" lnSpcReduction="10000"/>
          </a:bodyPr>
          <a:lst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r>
              <a:rPr lang="en-US" sz="1800" b="1" dirty="0" smtClean="0"/>
              <a:t>Drug forms </a:t>
            </a:r>
            <a:r>
              <a:rPr lang="en-US" dirty="0" smtClean="0"/>
              <a:t/>
            </a:r>
            <a:br>
              <a:rPr lang="en-US" dirty="0" smtClean="0"/>
            </a:br>
            <a:endParaRPr lang="en-US" dirty="0"/>
          </a:p>
        </p:txBody>
      </p:sp>
      <p:sp>
        <p:nvSpPr>
          <p:cNvPr id="12" name="TextBox 11"/>
          <p:cNvSpPr txBox="1"/>
          <p:nvPr/>
        </p:nvSpPr>
        <p:spPr>
          <a:xfrm>
            <a:off x="885825" y="2671763"/>
            <a:ext cx="10572750" cy="3539430"/>
          </a:xfrm>
          <a:prstGeom prst="rect">
            <a:avLst/>
          </a:prstGeom>
          <a:noFill/>
        </p:spPr>
        <p:txBody>
          <a:bodyPr wrap="square" rtlCol="0">
            <a:spAutoFit/>
          </a:bodyPr>
          <a:lstStyle/>
          <a:p>
            <a:r>
              <a:rPr lang="en-US" sz="1600" b="1" dirty="0">
                <a:solidFill>
                  <a:srgbClr val="FFFF00"/>
                </a:solidFill>
              </a:rPr>
              <a:t>Drugs are manufactured in several forms. Some of the common forms are listed below: </a:t>
            </a:r>
            <a:endParaRPr lang="en-US" sz="1600" b="1" dirty="0" smtClean="0">
              <a:solidFill>
                <a:srgbClr val="FFFF00"/>
              </a:solidFill>
            </a:endParaRPr>
          </a:p>
          <a:p>
            <a:endParaRPr lang="en-US" sz="1400" dirty="0"/>
          </a:p>
          <a:p>
            <a:r>
              <a:rPr lang="en-US" sz="1400" b="1" dirty="0">
                <a:solidFill>
                  <a:srgbClr val="00B0F0"/>
                </a:solidFill>
              </a:rPr>
              <a:t>Capsules</a:t>
            </a:r>
            <a:r>
              <a:rPr lang="en-US" sz="1400" b="1" dirty="0"/>
              <a:t> </a:t>
            </a:r>
            <a:r>
              <a:rPr lang="en-US" sz="1400" dirty="0"/>
              <a:t>are small containers made from gelatin. The medicine is placed in the capsule which readily dissolves in the stomach. </a:t>
            </a:r>
          </a:p>
          <a:p>
            <a:r>
              <a:rPr lang="en-US" sz="1400" b="1" dirty="0">
                <a:solidFill>
                  <a:srgbClr val="00B0F0"/>
                </a:solidFill>
              </a:rPr>
              <a:t>Tablets</a:t>
            </a:r>
            <a:r>
              <a:rPr lang="en-US" sz="1400" b="1" dirty="0"/>
              <a:t> </a:t>
            </a:r>
            <a:r>
              <a:rPr lang="en-US" sz="1400" dirty="0"/>
              <a:t>are pressed or molded preparations of powdered drugs. When exposed to liquid, they expand and break apart.</a:t>
            </a:r>
            <a:br>
              <a:rPr lang="en-US" sz="1400" dirty="0"/>
            </a:br>
            <a:r>
              <a:rPr lang="en-US" sz="1400" dirty="0"/>
              <a:t>Some tablets have a coating these are called “</a:t>
            </a:r>
            <a:r>
              <a:rPr lang="en-US" sz="1400" b="1" dirty="0"/>
              <a:t>enteric coated</a:t>
            </a:r>
            <a:r>
              <a:rPr lang="en-US" sz="1400" dirty="0"/>
              <a:t>” tablets. The coating prevents the tablet from dissolving until it has passed through the stomach. Usually medications that have the potential (side effect) of stomach upset/distress come with this type of coating. </a:t>
            </a:r>
          </a:p>
          <a:p>
            <a:r>
              <a:rPr lang="en-US" sz="1400" dirty="0"/>
              <a:t>Some tablets are “</a:t>
            </a:r>
            <a:r>
              <a:rPr lang="en-US" sz="1400" b="1" dirty="0"/>
              <a:t>scored</a:t>
            </a:r>
            <a:r>
              <a:rPr lang="en-US" sz="1400" dirty="0"/>
              <a:t>” which means there is a visible line and these tablets may be cut in half. </a:t>
            </a:r>
            <a:endParaRPr lang="en-US" sz="1400" dirty="0" smtClean="0"/>
          </a:p>
          <a:p>
            <a:endParaRPr lang="en-US" sz="1400" dirty="0"/>
          </a:p>
          <a:p>
            <a:r>
              <a:rPr lang="en-US" sz="1400" b="1" dirty="0">
                <a:solidFill>
                  <a:srgbClr val="FF0000"/>
                </a:solidFill>
              </a:rPr>
              <a:t>Note: Don’t crush tablets or open capsules unless the prescribing physician gives specific directions to do so. </a:t>
            </a:r>
            <a:endParaRPr lang="en-US" sz="1400" b="1" dirty="0" smtClean="0">
              <a:solidFill>
                <a:srgbClr val="FF0000"/>
              </a:solidFill>
            </a:endParaRPr>
          </a:p>
          <a:p>
            <a:endParaRPr lang="en-US" sz="1400" b="1" dirty="0" smtClean="0">
              <a:solidFill>
                <a:srgbClr val="FF0000"/>
              </a:solidFill>
            </a:endParaRPr>
          </a:p>
          <a:p>
            <a:r>
              <a:rPr lang="en-US" sz="1400" b="1" dirty="0">
                <a:solidFill>
                  <a:srgbClr val="00B0F0"/>
                </a:solidFill>
              </a:rPr>
              <a:t>Ointments/ Creams </a:t>
            </a:r>
            <a:r>
              <a:rPr lang="en-US" sz="1400" dirty="0"/>
              <a:t>are for external application to the skin or mucus membranes. </a:t>
            </a:r>
          </a:p>
          <a:p>
            <a:r>
              <a:rPr lang="en-US" sz="1400" b="1" dirty="0">
                <a:solidFill>
                  <a:srgbClr val="00B0F0"/>
                </a:solidFill>
              </a:rPr>
              <a:t>Suppositories</a:t>
            </a:r>
            <a:r>
              <a:rPr lang="en-US" sz="1400" b="1" dirty="0"/>
              <a:t> </a:t>
            </a:r>
            <a:r>
              <a:rPr lang="en-US" sz="1400" dirty="0"/>
              <a:t>are drugs for insertion into the vagina or rectum. The suppository will dissolve or melt at room temperature releasing the drug for absorption through the mucus membrane. These are usually stored in a lock box in the refrigerator. </a:t>
            </a:r>
          </a:p>
          <a:p>
            <a:r>
              <a:rPr lang="en-US" sz="1400" b="1" dirty="0">
                <a:solidFill>
                  <a:srgbClr val="00B0F0"/>
                </a:solidFill>
              </a:rPr>
              <a:t>Elixirs</a:t>
            </a:r>
            <a:r>
              <a:rPr lang="en-US" sz="1400" b="1" dirty="0"/>
              <a:t> </a:t>
            </a:r>
            <a:r>
              <a:rPr lang="en-US" sz="1400" dirty="0"/>
              <a:t>are liquid preparations of drugs. </a:t>
            </a:r>
          </a:p>
          <a:p>
            <a:endParaRPr lang="en-US" sz="1400" dirty="0">
              <a:solidFill>
                <a:srgbClr val="FF0000"/>
              </a:solidFill>
              <a:effectLst/>
            </a:endParaRPr>
          </a:p>
        </p:txBody>
      </p:sp>
    </p:spTree>
    <p:extLst>
      <p:ext uri="{BB962C8B-B14F-4D97-AF65-F5344CB8AC3E}">
        <p14:creationId xmlns:p14="http://schemas.microsoft.com/office/powerpoint/2010/main" val="708479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F26260-19AA-469D-92A5-167F46C5638C}"/>
              </a:ext>
            </a:extLst>
          </p:cNvPr>
          <p:cNvSpPr>
            <a:spLocks noGrp="1"/>
          </p:cNvSpPr>
          <p:nvPr>
            <p:ph type="title"/>
          </p:nvPr>
        </p:nvSpPr>
        <p:spPr>
          <a:xfrm>
            <a:off x="4494113" y="161583"/>
            <a:ext cx="3206145" cy="709956"/>
          </a:xfrm>
        </p:spPr>
        <p:txBody>
          <a:bodyPr>
            <a:normAutofit fontScale="90000"/>
          </a:bodyPr>
          <a:lstStyle/>
          <a:p>
            <a:r>
              <a:rPr lang="en-US" sz="1600" b="1"/>
              <a:t>Refusal of Medications </a:t>
            </a:r>
            <a:endParaRPr lang="en-US" sz="1600"/>
          </a:p>
        </p:txBody>
      </p:sp>
      <p:sp>
        <p:nvSpPr>
          <p:cNvPr id="4" name="Content Placeholder 2">
            <a:extLst>
              <a:ext uri="{FF2B5EF4-FFF2-40B4-BE49-F238E27FC236}">
                <a16:creationId xmlns:a16="http://schemas.microsoft.com/office/drawing/2014/main" xmlns="" id="{E2FFB5A2-5EA4-4D35-941D-C48EB8D7A5ED}"/>
              </a:ext>
            </a:extLst>
          </p:cNvPr>
          <p:cNvSpPr txBox="1">
            <a:spLocks/>
          </p:cNvSpPr>
          <p:nvPr/>
        </p:nvSpPr>
        <p:spPr>
          <a:xfrm>
            <a:off x="1451577" y="2087169"/>
            <a:ext cx="9291215" cy="3450613"/>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endParaRPr lang="en-US"/>
          </a:p>
        </p:txBody>
      </p:sp>
      <p:sp>
        <p:nvSpPr>
          <p:cNvPr id="5" name="TextBox 4"/>
          <p:cNvSpPr txBox="1"/>
          <p:nvPr/>
        </p:nvSpPr>
        <p:spPr>
          <a:xfrm>
            <a:off x="700088" y="871539"/>
            <a:ext cx="10844212" cy="5909310"/>
          </a:xfrm>
          <a:prstGeom prst="rect">
            <a:avLst/>
          </a:prstGeom>
          <a:noFill/>
        </p:spPr>
        <p:txBody>
          <a:bodyPr wrap="square" rtlCol="0">
            <a:spAutoFit/>
          </a:bodyPr>
          <a:lstStyle/>
          <a:p>
            <a:pPr algn="ctr"/>
            <a:r>
              <a:rPr lang="en-US" sz="1600" dirty="0"/>
              <a:t>An individual has the right to refuse his or her medication. It is the </a:t>
            </a:r>
            <a:r>
              <a:rPr lang="en-US" sz="1600" dirty="0" smtClean="0"/>
              <a:t>staff’s </a:t>
            </a:r>
            <a:r>
              <a:rPr lang="en-US" sz="1600" dirty="0"/>
              <a:t>responsibility to work with and support the individual in taking his or her medicine. If an individual refuses to take the medication, ask “Why?” Do not try to crush or hide the medication in the individual’s food to get him or her to take the medicine. 99% of the time the </a:t>
            </a:r>
            <a:r>
              <a:rPr lang="en-US" sz="1600" dirty="0" smtClean="0"/>
              <a:t>staff </a:t>
            </a:r>
            <a:r>
              <a:rPr lang="en-US" sz="1600" dirty="0"/>
              <a:t>can figure out a way to encourage the individual to take his or her prescribed medication, without being coercive. </a:t>
            </a:r>
            <a:endParaRPr lang="en-US" sz="1600" dirty="0" smtClean="0"/>
          </a:p>
          <a:p>
            <a:pPr algn="ctr"/>
            <a:endParaRPr lang="en-US" sz="1600" dirty="0"/>
          </a:p>
          <a:p>
            <a:pPr algn="ctr"/>
            <a:r>
              <a:rPr lang="en-US" sz="1600" dirty="0" smtClean="0"/>
              <a:t>Discuss </a:t>
            </a:r>
            <a:r>
              <a:rPr lang="en-US" sz="1600" dirty="0"/>
              <a:t>the need for the medication, but do not argue. It may help to show the individual a statement written by the physician; for example, </a:t>
            </a:r>
            <a:r>
              <a:rPr lang="en-US" sz="1600" dirty="0" smtClean="0"/>
              <a:t>“James, </a:t>
            </a:r>
            <a:r>
              <a:rPr lang="en-US" sz="1600" dirty="0"/>
              <a:t>you take your </a:t>
            </a:r>
            <a:r>
              <a:rPr lang="en-US" sz="1600" dirty="0" smtClean="0"/>
              <a:t>Insolent </a:t>
            </a:r>
            <a:r>
              <a:rPr lang="en-US" sz="1600" dirty="0"/>
              <a:t>medication everyday.” </a:t>
            </a:r>
            <a:endParaRPr lang="en-US" sz="1600" dirty="0" smtClean="0"/>
          </a:p>
          <a:p>
            <a:pPr algn="ctr"/>
            <a:r>
              <a:rPr lang="en-US" sz="1600" dirty="0" smtClean="0"/>
              <a:t>If the client refuses medication we MUST document this in the Medication Log, as well as write a UIR, and notify the clients team.</a:t>
            </a:r>
          </a:p>
          <a:p>
            <a:pPr algn="ctr"/>
            <a:r>
              <a:rPr lang="en-US" sz="1600" dirty="0" smtClean="0"/>
              <a:t>If the client continues to refuse medication(s) an emergency CFT maybe required.</a:t>
            </a:r>
          </a:p>
          <a:p>
            <a:pPr algn="ctr"/>
            <a:endParaRPr lang="en-US" sz="1600" dirty="0"/>
          </a:p>
          <a:p>
            <a:pPr algn="ctr"/>
            <a:r>
              <a:rPr lang="en-US" sz="1600" b="1" dirty="0">
                <a:solidFill>
                  <a:schemeClr val="accent1"/>
                </a:solidFill>
              </a:rPr>
              <a:t>Documenting and Reporting </a:t>
            </a:r>
          </a:p>
          <a:p>
            <a:pPr algn="ctr"/>
            <a:r>
              <a:rPr lang="en-US" sz="1600" dirty="0"/>
              <a:t>Medication refusal needs to be documented on the medication sheet and brought to the attention of the prescribing doctor. The doctor may be able to accommodate an individual’s medication preference or special health consideration. </a:t>
            </a:r>
          </a:p>
          <a:p>
            <a:pPr algn="ctr"/>
            <a:r>
              <a:rPr lang="en-US" sz="1600" dirty="0" smtClean="0"/>
              <a:t> </a:t>
            </a:r>
            <a:endParaRPr lang="en-US" sz="1600" dirty="0"/>
          </a:p>
          <a:p>
            <a:pPr algn="ctr"/>
            <a:r>
              <a:rPr lang="en-US" sz="1600" dirty="0"/>
              <a:t>Remember: Never force an individual to take medication: he/she has the right to refuse medication. If an individual refuses medication often or has a history of refusals the physician can provide instructions on how the </a:t>
            </a:r>
            <a:r>
              <a:rPr lang="en-US" sz="1600" dirty="0" smtClean="0"/>
              <a:t>staff </a:t>
            </a:r>
            <a:r>
              <a:rPr lang="en-US" sz="1600" dirty="0"/>
              <a:t>should proceed. </a:t>
            </a:r>
            <a:endParaRPr lang="en-US" sz="1600" dirty="0" smtClean="0"/>
          </a:p>
          <a:p>
            <a:pPr algn="ctr"/>
            <a:endParaRPr lang="en-US" sz="1600" dirty="0"/>
          </a:p>
          <a:p>
            <a:pPr algn="ctr"/>
            <a:r>
              <a:rPr lang="en-US" sz="1600" b="1" dirty="0" smtClean="0">
                <a:solidFill>
                  <a:schemeClr val="accent1"/>
                </a:solidFill>
              </a:rPr>
              <a:t>Calling in Re-fills of Prescriptions</a:t>
            </a:r>
          </a:p>
          <a:p>
            <a:pPr algn="ctr"/>
            <a:r>
              <a:rPr lang="en-US" sz="1600" dirty="0" smtClean="0"/>
              <a:t>It is the House Manager and staff on duties responsibility to make sure that a re-fill is called in 7-8 days prior to the client running out of medication.  A client should </a:t>
            </a:r>
            <a:r>
              <a:rPr lang="en-US" sz="1600" dirty="0" smtClean="0">
                <a:solidFill>
                  <a:schemeClr val="accent1"/>
                </a:solidFill>
              </a:rPr>
              <a:t>NEVER</a:t>
            </a:r>
            <a:r>
              <a:rPr lang="en-US" sz="1600" dirty="0" smtClean="0"/>
              <a:t> run out of medication, make sure that if a client does run out this is being documented and the clients team, and the Program Director is notified via UIR.</a:t>
            </a:r>
            <a:endParaRPr lang="en-US" sz="1600" dirty="0"/>
          </a:p>
          <a:p>
            <a:pPr algn="ctr"/>
            <a:endParaRPr lang="en-US" sz="1400" dirty="0" smtClean="0"/>
          </a:p>
          <a:p>
            <a:pPr algn="ctr"/>
            <a:endParaRPr lang="en-US" sz="1400" dirty="0" smtClean="0"/>
          </a:p>
          <a:p>
            <a:pPr algn="ctr"/>
            <a:endParaRPr lang="en-US" sz="1400" dirty="0"/>
          </a:p>
        </p:txBody>
      </p:sp>
    </p:spTree>
    <p:extLst>
      <p:ext uri="{BB962C8B-B14F-4D97-AF65-F5344CB8AC3E}">
        <p14:creationId xmlns:p14="http://schemas.microsoft.com/office/powerpoint/2010/main" val="41394497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914934-C0BA-4512-A84F-A894FC565610}"/>
              </a:ext>
            </a:extLst>
          </p:cNvPr>
          <p:cNvSpPr>
            <a:spLocks noGrp="1"/>
          </p:cNvSpPr>
          <p:nvPr>
            <p:ph type="title"/>
          </p:nvPr>
        </p:nvSpPr>
        <p:spPr>
          <a:xfrm>
            <a:off x="4544119" y="147294"/>
            <a:ext cx="3106134" cy="509931"/>
          </a:xfrm>
        </p:spPr>
        <p:txBody>
          <a:bodyPr>
            <a:normAutofit fontScale="90000"/>
          </a:bodyPr>
          <a:lstStyle/>
          <a:p>
            <a:r>
              <a:rPr lang="en-US" sz="1600" b="1" dirty="0"/>
              <a:t>Medication Errors </a:t>
            </a:r>
            <a:endParaRPr lang="en-US" sz="1600" dirty="0"/>
          </a:p>
        </p:txBody>
      </p:sp>
      <p:sp>
        <p:nvSpPr>
          <p:cNvPr id="4" name="TextBox 3"/>
          <p:cNvSpPr txBox="1"/>
          <p:nvPr/>
        </p:nvSpPr>
        <p:spPr>
          <a:xfrm>
            <a:off x="1186" y="1037053"/>
            <a:ext cx="12192000" cy="5262979"/>
          </a:xfrm>
          <a:prstGeom prst="rect">
            <a:avLst/>
          </a:prstGeom>
          <a:solidFill>
            <a:srgbClr val="0070C0"/>
          </a:solidFill>
        </p:spPr>
        <p:txBody>
          <a:bodyPr wrap="square" rtlCol="0">
            <a:spAutoFit/>
          </a:bodyPr>
          <a:lstStyle/>
          <a:p>
            <a:pPr algn="ctr"/>
            <a:r>
              <a:rPr lang="en-US" sz="1400" dirty="0"/>
              <a:t>The Food and Drug Administration evaluated nation wide reports of fatal medication errors that it received during a five year period and found that the most common types of errors involved: </a:t>
            </a:r>
          </a:p>
          <a:p>
            <a:pPr algn="ctr"/>
            <a:r>
              <a:rPr lang="en-US" sz="1400" dirty="0" smtClean="0"/>
              <a:t>- </a:t>
            </a:r>
            <a:r>
              <a:rPr lang="en-US" sz="1400" dirty="0"/>
              <a:t> Administering an improper dose (41%) </a:t>
            </a:r>
          </a:p>
          <a:p>
            <a:pPr algn="ctr"/>
            <a:r>
              <a:rPr lang="en-US" sz="1400" dirty="0" smtClean="0"/>
              <a:t>- </a:t>
            </a:r>
            <a:r>
              <a:rPr lang="en-US" sz="1400" dirty="0"/>
              <a:t> Giving the wrong drug (16%), and </a:t>
            </a:r>
          </a:p>
          <a:p>
            <a:pPr algn="ctr"/>
            <a:r>
              <a:rPr lang="en-US" sz="1400" dirty="0" smtClean="0"/>
              <a:t>- </a:t>
            </a:r>
            <a:r>
              <a:rPr lang="en-US" sz="1400" dirty="0"/>
              <a:t> Using the wrong route of administration (16%). </a:t>
            </a:r>
          </a:p>
          <a:p>
            <a:pPr algn="ctr"/>
            <a:r>
              <a:rPr lang="en-US" sz="1400" b="1" dirty="0">
                <a:solidFill>
                  <a:srgbClr val="FF0000"/>
                </a:solidFill>
              </a:rPr>
              <a:t>Errors were caused by a lack of skill and/or knowledge and communication errors </a:t>
            </a:r>
          </a:p>
          <a:p>
            <a:pPr algn="ctr"/>
            <a:r>
              <a:rPr lang="en-US" sz="1400" dirty="0"/>
              <a:t>Every medication error is serious and could be life threatening. </a:t>
            </a:r>
            <a:r>
              <a:rPr lang="en-US" sz="1400" dirty="0" smtClean="0"/>
              <a:t>The staff’s </a:t>
            </a:r>
            <a:r>
              <a:rPr lang="en-US" sz="1400" dirty="0"/>
              <a:t>job is to safely assist individuals to receive the benefits of medications. Preventing medication errors is a priority. In this training you have learned the best way to help individuals </a:t>
            </a:r>
            <a:r>
              <a:rPr lang="en-US" sz="1400" dirty="0" smtClean="0"/>
              <a:t>take medication </a:t>
            </a:r>
            <a:r>
              <a:rPr lang="en-US" sz="1400" dirty="0"/>
              <a:t>safely and to reduce the risk of errors. But even in the best of situations, errors may occur. When they do, you need to know what to do. </a:t>
            </a:r>
          </a:p>
          <a:p>
            <a:pPr algn="ctr"/>
            <a:r>
              <a:rPr lang="en-US" sz="1400" dirty="0">
                <a:solidFill>
                  <a:srgbClr val="92D050"/>
                </a:solidFill>
              </a:rPr>
              <a:t>A medication error has occurred when:</a:t>
            </a:r>
            <a:r>
              <a:rPr lang="en-US" sz="1400" dirty="0"/>
              <a:t/>
            </a:r>
            <a:br>
              <a:rPr lang="en-US" sz="1400" dirty="0"/>
            </a:br>
            <a:r>
              <a:rPr lang="en-US" sz="1400" dirty="0"/>
              <a:t>The </a:t>
            </a:r>
            <a:r>
              <a:rPr lang="en-US" sz="1400" b="1" dirty="0">
                <a:solidFill>
                  <a:srgbClr val="FFFF00"/>
                </a:solidFill>
              </a:rPr>
              <a:t>wrong</a:t>
            </a:r>
            <a:r>
              <a:rPr lang="en-US" sz="1400" b="1" dirty="0"/>
              <a:t> </a:t>
            </a:r>
            <a:r>
              <a:rPr lang="en-US" sz="1400" dirty="0"/>
              <a:t>person took the </a:t>
            </a:r>
            <a:r>
              <a:rPr lang="en-US" sz="1400" b="1" dirty="0">
                <a:solidFill>
                  <a:srgbClr val="FFFF00"/>
                </a:solidFill>
              </a:rPr>
              <a:t>wrong</a:t>
            </a:r>
            <a:r>
              <a:rPr lang="en-US" sz="1400" b="1" dirty="0"/>
              <a:t> </a:t>
            </a:r>
            <a:r>
              <a:rPr lang="en-US" sz="1400" dirty="0"/>
              <a:t>medication. The </a:t>
            </a:r>
            <a:r>
              <a:rPr lang="en-US" sz="1400" b="1" dirty="0">
                <a:solidFill>
                  <a:srgbClr val="FFFF00"/>
                </a:solidFill>
              </a:rPr>
              <a:t>wrong</a:t>
            </a:r>
            <a:r>
              <a:rPr lang="en-US" sz="1400" b="1" dirty="0"/>
              <a:t> </a:t>
            </a:r>
            <a:r>
              <a:rPr lang="en-US" sz="1400" dirty="0"/>
              <a:t>dosage was taken.</a:t>
            </a:r>
            <a:br>
              <a:rPr lang="en-US" sz="1400" dirty="0"/>
            </a:br>
            <a:r>
              <a:rPr lang="en-US" sz="1400" dirty="0"/>
              <a:t>Medication was taken at the </a:t>
            </a:r>
            <a:r>
              <a:rPr lang="en-US" sz="1400" b="1" dirty="0">
                <a:solidFill>
                  <a:srgbClr val="FFFF00"/>
                </a:solidFill>
              </a:rPr>
              <a:t>wrong</a:t>
            </a:r>
            <a:r>
              <a:rPr lang="en-US" sz="1400" b="1" dirty="0"/>
              <a:t> </a:t>
            </a:r>
            <a:r>
              <a:rPr lang="en-US" sz="1400" dirty="0"/>
              <a:t>time. Medication was taken by the </a:t>
            </a:r>
            <a:r>
              <a:rPr lang="en-US" sz="1400" b="1" dirty="0">
                <a:solidFill>
                  <a:srgbClr val="FFFF00"/>
                </a:solidFill>
              </a:rPr>
              <a:t>wrong</a:t>
            </a:r>
            <a:r>
              <a:rPr lang="en-US" sz="1400" b="1" dirty="0"/>
              <a:t> </a:t>
            </a:r>
            <a:r>
              <a:rPr lang="en-US" sz="1400" dirty="0"/>
              <a:t>route. Medication </a:t>
            </a:r>
            <a:r>
              <a:rPr lang="en-US" sz="1400" dirty="0">
                <a:solidFill>
                  <a:srgbClr val="FFFF00"/>
                </a:solidFill>
              </a:rPr>
              <a:t>was </a:t>
            </a:r>
            <a:r>
              <a:rPr lang="en-US" sz="1400" b="1" dirty="0">
                <a:solidFill>
                  <a:srgbClr val="FFFF00"/>
                </a:solidFill>
              </a:rPr>
              <a:t>not </a:t>
            </a:r>
            <a:r>
              <a:rPr lang="en-US" sz="1400" dirty="0">
                <a:solidFill>
                  <a:srgbClr val="FFFF00"/>
                </a:solidFill>
              </a:rPr>
              <a:t>taken. </a:t>
            </a:r>
            <a:endParaRPr lang="en-US" sz="1400" dirty="0" smtClean="0">
              <a:solidFill>
                <a:srgbClr val="FFFF00"/>
              </a:solidFill>
            </a:endParaRPr>
          </a:p>
          <a:p>
            <a:pPr algn="ctr"/>
            <a:endParaRPr lang="en-US" sz="1400" b="1" dirty="0">
              <a:solidFill>
                <a:srgbClr val="FF0000"/>
              </a:solidFill>
            </a:endParaRPr>
          </a:p>
          <a:p>
            <a:pPr algn="ctr"/>
            <a:r>
              <a:rPr lang="en-US" sz="1400" b="1" dirty="0">
                <a:solidFill>
                  <a:srgbClr val="FF0000"/>
                </a:solidFill>
              </a:rPr>
              <a:t>Every medication error is serious and could be life threatening. </a:t>
            </a:r>
          </a:p>
          <a:p>
            <a:pPr algn="ctr"/>
            <a:r>
              <a:rPr lang="en-US" sz="1400" dirty="0"/>
              <a:t>If an error does occur, it must be reported on an Incident Report. The error must be recorded on the Medication Sheet by initialing the square or box and putting a circle around it in red ink. Check with the home manager for documentation requirements specific to your home. The documentation should include the date, time, medication involved, description of what happened, who was notified, doctor’s name, instructions given, and action taken. </a:t>
            </a:r>
          </a:p>
          <a:p>
            <a:pPr algn="ctr"/>
            <a:r>
              <a:rPr lang="en-US" sz="1400" dirty="0"/>
              <a:t>The </a:t>
            </a:r>
            <a:r>
              <a:rPr lang="en-US" sz="1400" dirty="0" smtClean="0"/>
              <a:t>staff </a:t>
            </a:r>
            <a:r>
              <a:rPr lang="en-US" sz="1400" dirty="0"/>
              <a:t>may be able to determine what action to take when a medication error occurs by using the drug insert provided by the pharmacy. The drug insert will provide answers to common medication questions. The guidelines provided in the drug inserts do not give enough direction should the following medication errors occur: When a person is accidently given more of their own medicine than has been ordered, or If they are given someone else’s medications. </a:t>
            </a:r>
          </a:p>
          <a:p>
            <a:pPr algn="ctr"/>
            <a:r>
              <a:rPr lang="en-US" sz="1400" dirty="0">
                <a:solidFill>
                  <a:srgbClr val="FF0000"/>
                </a:solidFill>
              </a:rPr>
              <a:t>In the event that either of these errors are made, call the prescribing physician(s) (Primary care Physician, Psychiatrist, Neurologist, etc.) immediately. </a:t>
            </a:r>
            <a:r>
              <a:rPr lang="en-US" sz="1400" dirty="0" smtClean="0">
                <a:solidFill>
                  <a:srgbClr val="FF0000"/>
                </a:solidFill>
              </a:rPr>
              <a:t>  An UIR must be written and submitted to the Program Director.</a:t>
            </a:r>
            <a:endParaRPr lang="en-US" sz="1400" dirty="0">
              <a:solidFill>
                <a:srgbClr val="FF0000"/>
              </a:solidFill>
            </a:endParaRPr>
          </a:p>
          <a:p>
            <a:pPr algn="ctr"/>
            <a:endParaRPr lang="en-US" sz="1400" dirty="0">
              <a:solidFill>
                <a:srgbClr val="FFFF00"/>
              </a:solidFill>
            </a:endParaRPr>
          </a:p>
          <a:p>
            <a:pPr algn="ctr"/>
            <a:r>
              <a:rPr lang="en-US" sz="1400" dirty="0" smtClean="0"/>
              <a:t> </a:t>
            </a:r>
            <a:endParaRPr lang="en-US" sz="1400" dirty="0">
              <a:effectLst/>
            </a:endParaRPr>
          </a:p>
        </p:txBody>
      </p:sp>
    </p:spTree>
    <p:extLst>
      <p:ext uri="{BB962C8B-B14F-4D97-AF65-F5344CB8AC3E}">
        <p14:creationId xmlns:p14="http://schemas.microsoft.com/office/powerpoint/2010/main" val="7123023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72E92B-1A45-4D31-ADDE-4512BD27B33D}"/>
              </a:ext>
            </a:extLst>
          </p:cNvPr>
          <p:cNvSpPr>
            <a:spLocks noGrp="1"/>
          </p:cNvSpPr>
          <p:nvPr>
            <p:ph type="title"/>
          </p:nvPr>
        </p:nvSpPr>
        <p:spPr>
          <a:xfrm>
            <a:off x="2886769" y="161581"/>
            <a:ext cx="6420834" cy="524219"/>
          </a:xfrm>
        </p:spPr>
        <p:txBody>
          <a:bodyPr>
            <a:normAutofit fontScale="90000"/>
          </a:bodyPr>
          <a:lstStyle/>
          <a:p>
            <a:r>
              <a:rPr lang="en-US" sz="1600" b="1" dirty="0"/>
              <a:t>Packaging Medications for Dose Away from Home </a:t>
            </a:r>
            <a:endParaRPr lang="en-US" sz="1600" dirty="0"/>
          </a:p>
        </p:txBody>
      </p:sp>
      <p:sp>
        <p:nvSpPr>
          <p:cNvPr id="4" name="TextBox 3"/>
          <p:cNvSpPr txBox="1"/>
          <p:nvPr/>
        </p:nvSpPr>
        <p:spPr>
          <a:xfrm>
            <a:off x="596498" y="685800"/>
            <a:ext cx="11001375" cy="5909310"/>
          </a:xfrm>
          <a:prstGeom prst="rect">
            <a:avLst/>
          </a:prstGeom>
          <a:noFill/>
        </p:spPr>
        <p:txBody>
          <a:bodyPr wrap="square" rtlCol="0">
            <a:spAutoFit/>
          </a:bodyPr>
          <a:lstStyle/>
          <a:p>
            <a:pPr algn="ctr"/>
            <a:r>
              <a:rPr lang="en-US" sz="1400" dirty="0"/>
              <a:t>The </a:t>
            </a:r>
            <a:r>
              <a:rPr lang="en-US" sz="1400" dirty="0" smtClean="0"/>
              <a:t>staff </a:t>
            </a:r>
            <a:r>
              <a:rPr lang="en-US" sz="1400" dirty="0"/>
              <a:t>may package a single dose for each medication needed for no more than a day when an individual will be away from home for trips, activities in the community, or elsewhere. With the doctor’s written approval, the individual who will take it can carry the medication. </a:t>
            </a:r>
          </a:p>
          <a:p>
            <a:pPr algn="ctr"/>
            <a:r>
              <a:rPr lang="en-US" sz="1400" dirty="0"/>
              <a:t>Without written approval, the medication can be given to a responsible party in an envelope (or container) labeled with the: individual’s name, name of the medication and instructions for assisting with administration of the dose. </a:t>
            </a:r>
          </a:p>
          <a:p>
            <a:pPr algn="ctr"/>
            <a:r>
              <a:rPr lang="en-US" sz="1400" dirty="0"/>
              <a:t>If an individual is regularly taking a dose of medication at school or at a day program, tell the physician and pharmacist. The doctor may order a separate prescription for a particular dose of medication, or the pharmacist can divide the medication in to two labeled containers. A signed doctor’s order must be given to the appropriate program staff. </a:t>
            </a:r>
          </a:p>
          <a:p>
            <a:pPr algn="ctr"/>
            <a:r>
              <a:rPr lang="en-US" sz="1400" dirty="0"/>
              <a:t>When an individual will be gone for a Leave of Absence </a:t>
            </a:r>
            <a:r>
              <a:rPr lang="en-US" sz="1400" dirty="0" smtClean="0"/>
              <a:t>(HP) HOME PASS </a:t>
            </a:r>
            <a:r>
              <a:rPr lang="en-US" sz="1400" dirty="0"/>
              <a:t>the </a:t>
            </a:r>
            <a:r>
              <a:rPr lang="en-US" sz="1400" dirty="0" smtClean="0"/>
              <a:t>staff </a:t>
            </a:r>
            <a:r>
              <a:rPr lang="en-US" sz="1400" dirty="0"/>
              <a:t>should follow the above procedure and obtain separate labeled containers with the exact amount of medication required. If time doesn’t permit the </a:t>
            </a:r>
            <a:r>
              <a:rPr lang="en-US" sz="1400" dirty="0" smtClean="0"/>
              <a:t>staff </a:t>
            </a:r>
            <a:r>
              <a:rPr lang="en-US" sz="1400" dirty="0"/>
              <a:t>to get separate containers then the medication must be given to the responsible party in its original pharmacy container. This is documented on the medication count sheet. When the medications are returned to the home the </a:t>
            </a:r>
            <a:r>
              <a:rPr lang="en-US" sz="1400" dirty="0" smtClean="0"/>
              <a:t>staff </a:t>
            </a:r>
            <a:r>
              <a:rPr lang="en-US" sz="1400" dirty="0"/>
              <a:t>will need to do a medication count with the responsible party and document the amount of medication returned after the leave on the medication count sheet. If there is any discrepancy between what should have been given and the count this will give the </a:t>
            </a:r>
            <a:r>
              <a:rPr lang="en-US" sz="1400" dirty="0" smtClean="0"/>
              <a:t>staff the </a:t>
            </a:r>
            <a:r>
              <a:rPr lang="en-US" sz="1400" dirty="0"/>
              <a:t>opportunity to talk with the responsible party and find out what happened. All information should be documented. </a:t>
            </a:r>
            <a:endParaRPr lang="en-US" sz="1400" dirty="0" smtClean="0"/>
          </a:p>
          <a:p>
            <a:pPr algn="ctr"/>
            <a:endParaRPr lang="en-US" sz="1400" dirty="0">
              <a:effectLst/>
            </a:endParaRPr>
          </a:p>
          <a:p>
            <a:pPr algn="ctr"/>
            <a:r>
              <a:rPr lang="en-US" sz="1600" b="1" dirty="0">
                <a:solidFill>
                  <a:srgbClr val="FF0000"/>
                </a:solidFill>
              </a:rPr>
              <a:t>Remember, Prevention Is the #1 Priority. </a:t>
            </a:r>
            <a:endParaRPr lang="en-US" sz="1600" dirty="0">
              <a:solidFill>
                <a:srgbClr val="FF0000"/>
              </a:solidFill>
            </a:endParaRPr>
          </a:p>
          <a:p>
            <a:pPr algn="ctr"/>
            <a:r>
              <a:rPr lang="en-US" sz="1400" b="1" dirty="0">
                <a:solidFill>
                  <a:srgbClr val="FFFF00"/>
                </a:solidFill>
              </a:rPr>
              <a:t>You can prevent errors by: </a:t>
            </a:r>
          </a:p>
          <a:p>
            <a:pPr algn="ctr"/>
            <a:r>
              <a:rPr lang="en-US" sz="1400" dirty="0" smtClean="0"/>
              <a:t>- </a:t>
            </a:r>
            <a:r>
              <a:rPr lang="en-US" sz="1400" dirty="0"/>
              <a:t> Staying alert </a:t>
            </a:r>
          </a:p>
          <a:p>
            <a:pPr algn="ctr"/>
            <a:r>
              <a:rPr lang="en-US" sz="1400" dirty="0" smtClean="0"/>
              <a:t>- </a:t>
            </a:r>
            <a:r>
              <a:rPr lang="en-US" sz="1400" dirty="0"/>
              <a:t> Following the </a:t>
            </a:r>
            <a:r>
              <a:rPr lang="en-US" sz="1400" b="1" dirty="0"/>
              <a:t>Five Rights. </a:t>
            </a:r>
            <a:endParaRPr lang="en-US" sz="1400" dirty="0"/>
          </a:p>
          <a:p>
            <a:pPr algn="ctr"/>
            <a:r>
              <a:rPr lang="en-US" sz="1400" dirty="0" smtClean="0"/>
              <a:t>- </a:t>
            </a:r>
            <a:r>
              <a:rPr lang="en-US" sz="1400" dirty="0"/>
              <a:t> Avoiding distractions. </a:t>
            </a:r>
          </a:p>
          <a:p>
            <a:pPr algn="ctr"/>
            <a:r>
              <a:rPr lang="en-US" sz="1400" dirty="0" smtClean="0"/>
              <a:t>- </a:t>
            </a:r>
            <a:r>
              <a:rPr lang="en-US" sz="1400" dirty="0"/>
              <a:t> Knowing the individual and his or her medications. </a:t>
            </a:r>
          </a:p>
          <a:p>
            <a:pPr algn="ctr"/>
            <a:r>
              <a:rPr lang="en-US" sz="1400" dirty="0" smtClean="0"/>
              <a:t>- </a:t>
            </a:r>
            <a:r>
              <a:rPr lang="en-US" sz="1400" dirty="0"/>
              <a:t> Asking the home manager for help if you are unsure about any step in preparing, </a:t>
            </a:r>
          </a:p>
          <a:p>
            <a:pPr algn="ctr"/>
            <a:r>
              <a:rPr lang="en-US" sz="1400" dirty="0"/>
              <a:t>assisting, or documenting medications</a:t>
            </a:r>
            <a:r>
              <a:rPr lang="en-US" sz="1400" dirty="0" smtClean="0"/>
              <a:t>.</a:t>
            </a:r>
            <a:endParaRPr lang="en-US" sz="1400" dirty="0"/>
          </a:p>
          <a:p>
            <a:pPr algn="ctr"/>
            <a:r>
              <a:rPr lang="en-US" sz="1400" dirty="0" smtClean="0"/>
              <a:t>- </a:t>
            </a:r>
            <a:r>
              <a:rPr lang="en-US" sz="1400" dirty="0"/>
              <a:t> Asking the home manager for help if you are unsure about any step in preparing, assisting, or documenting medications. </a:t>
            </a:r>
          </a:p>
          <a:p>
            <a:pPr algn="ctr"/>
            <a:r>
              <a:rPr lang="en-US" sz="1400" dirty="0" smtClean="0"/>
              <a:t>- </a:t>
            </a:r>
            <a:r>
              <a:rPr lang="en-US" sz="1400" dirty="0"/>
              <a:t> Always completing the medication count before beginning to administer medications </a:t>
            </a:r>
          </a:p>
          <a:p>
            <a:pPr algn="ctr"/>
            <a:endParaRPr lang="en-US" sz="1400" dirty="0">
              <a:effectLst/>
            </a:endParaRPr>
          </a:p>
        </p:txBody>
      </p:sp>
    </p:spTree>
    <p:extLst>
      <p:ext uri="{BB962C8B-B14F-4D97-AF65-F5344CB8AC3E}">
        <p14:creationId xmlns:p14="http://schemas.microsoft.com/office/powerpoint/2010/main" val="29698583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aphicFrame>
        <p:nvGraphicFramePr>
          <p:cNvPr id="6" name="Object 5"/>
          <p:cNvGraphicFramePr>
            <a:graphicFrameLocks noChangeAspect="1"/>
          </p:cNvGraphicFramePr>
          <p:nvPr>
            <p:extLst>
              <p:ext uri="{D42A27DB-BD31-4B8C-83A1-F6EECF244321}">
                <p14:modId xmlns:p14="http://schemas.microsoft.com/office/powerpoint/2010/main" val="1681160787"/>
              </p:ext>
            </p:extLst>
          </p:nvPr>
        </p:nvGraphicFramePr>
        <p:xfrm>
          <a:off x="0" y="0"/>
          <a:ext cx="12108263" cy="6091929"/>
        </p:xfrm>
        <a:graphic>
          <a:graphicData uri="http://schemas.openxmlformats.org/presentationml/2006/ole">
            <mc:AlternateContent xmlns:mc="http://schemas.openxmlformats.org/markup-compatibility/2006">
              <mc:Choice xmlns:v="urn:schemas-microsoft-com:vml" Requires="v">
                <p:oleObj spid="_x0000_s1047" name="Document" r:id="rId3" imgW="9144000" imgH="5778500" progId="Word.Document.12">
                  <p:embed/>
                </p:oleObj>
              </mc:Choice>
              <mc:Fallback>
                <p:oleObj name="Document" r:id="rId3" imgW="9144000" imgH="5778500" progId="Word.Document.12">
                  <p:embed/>
                  <p:pic>
                    <p:nvPicPr>
                      <p:cNvPr id="0" name=""/>
                      <p:cNvPicPr/>
                      <p:nvPr/>
                    </p:nvPicPr>
                    <p:blipFill>
                      <a:blip r:embed="rId4"/>
                      <a:stretch>
                        <a:fillRect/>
                      </a:stretch>
                    </p:blipFill>
                    <p:spPr>
                      <a:xfrm>
                        <a:off x="0" y="0"/>
                        <a:ext cx="12108263" cy="6091929"/>
                      </a:xfrm>
                      <a:prstGeom prst="rect">
                        <a:avLst/>
                      </a:prstGeom>
                    </p:spPr>
                  </p:pic>
                </p:oleObj>
              </mc:Fallback>
            </mc:AlternateContent>
          </a:graphicData>
        </a:graphic>
      </p:graphicFrame>
    </p:spTree>
    <p:extLst>
      <p:ext uri="{BB962C8B-B14F-4D97-AF65-F5344CB8AC3E}">
        <p14:creationId xmlns:p14="http://schemas.microsoft.com/office/powerpoint/2010/main" val="7909480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1579" y="391885"/>
            <a:ext cx="9291215" cy="788629"/>
          </a:xfrm>
        </p:spPr>
        <p:txBody>
          <a:bodyPr>
            <a:normAutofit/>
          </a:bodyPr>
          <a:lstStyle/>
          <a:p>
            <a:r>
              <a:rPr lang="en-US" dirty="0" smtClean="0"/>
              <a:t>Basic medication administration Test	</a:t>
            </a:r>
            <a:endParaRPr lang="en-US" dirty="0"/>
          </a:p>
        </p:txBody>
      </p:sp>
      <p:sp>
        <p:nvSpPr>
          <p:cNvPr id="3" name="Vertical Text Placeholder 2"/>
          <p:cNvSpPr>
            <a:spLocks noGrp="1"/>
          </p:cNvSpPr>
          <p:nvPr>
            <p:ph type="body" orient="vert" idx="1"/>
          </p:nvPr>
        </p:nvSpPr>
        <p:spPr>
          <a:xfrm>
            <a:off x="1451579" y="1180514"/>
            <a:ext cx="9291215" cy="4707820"/>
          </a:xfrm>
        </p:spPr>
        <p:txBody>
          <a:bodyPr>
            <a:normAutofit/>
          </a:bodyPr>
          <a:lstStyle/>
          <a:p>
            <a:r>
              <a:rPr lang="en-US" dirty="0" smtClean="0"/>
              <a:t>What is the time frame that the client has to take his medication?</a:t>
            </a:r>
          </a:p>
          <a:p>
            <a:endParaRPr lang="en-US" dirty="0"/>
          </a:p>
          <a:p>
            <a:endParaRPr lang="en-US" dirty="0" smtClean="0"/>
          </a:p>
          <a:p>
            <a:endParaRPr lang="en-US" dirty="0"/>
          </a:p>
          <a:p>
            <a:r>
              <a:rPr lang="en-US" dirty="0" smtClean="0"/>
              <a:t>What does PRN mean?  </a:t>
            </a:r>
            <a:endParaRPr lang="en-US" dirty="0"/>
          </a:p>
          <a:p>
            <a:endParaRPr lang="en-US" dirty="0" smtClean="0"/>
          </a:p>
          <a:p>
            <a:endParaRPr lang="en-US" dirty="0" smtClean="0"/>
          </a:p>
          <a:p>
            <a:endParaRPr lang="en-US" dirty="0" smtClean="0"/>
          </a:p>
          <a:p>
            <a:r>
              <a:rPr lang="en-US" dirty="0" smtClean="0"/>
              <a:t>True or false, it is okay to pre-dispense all clients medications before administering medications?</a:t>
            </a:r>
          </a:p>
          <a:p>
            <a:endParaRPr lang="en-US" dirty="0" smtClean="0"/>
          </a:p>
          <a:p>
            <a:endParaRPr lang="en-US" dirty="0" smtClean="0"/>
          </a:p>
          <a:p>
            <a:endParaRPr lang="en-US" dirty="0"/>
          </a:p>
          <a:p>
            <a:r>
              <a:rPr lang="en-US" dirty="0" smtClean="0"/>
              <a:t>What are the five RIGHTS to basic medication safety?</a:t>
            </a:r>
          </a:p>
          <a:p>
            <a:endParaRPr lang="en-US" dirty="0"/>
          </a:p>
          <a:p>
            <a:endParaRPr lang="en-US" dirty="0" smtClean="0"/>
          </a:p>
          <a:p>
            <a:endParaRPr lang="en-US" dirty="0" smtClean="0"/>
          </a:p>
          <a:p>
            <a:r>
              <a:rPr lang="en-US" dirty="0" smtClean="0"/>
              <a:t>When should a re-fill on a prescription be called in?</a:t>
            </a:r>
          </a:p>
        </p:txBody>
      </p:sp>
    </p:spTree>
    <p:extLst>
      <p:ext uri="{BB962C8B-B14F-4D97-AF65-F5344CB8AC3E}">
        <p14:creationId xmlns:p14="http://schemas.microsoft.com/office/powerpoint/2010/main" val="9006139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10" name="Picture 9" descr="A picture containing object, clock&#10;&#10;Description automatically generated">
            <a:extLst>
              <a:ext uri="{FF2B5EF4-FFF2-40B4-BE49-F238E27FC236}">
                <a16:creationId xmlns:a16="http://schemas.microsoft.com/office/drawing/2014/main" xmlns="" id="{E0B122D5-FD79-4857-B293-0E29824206DD}"/>
              </a:ext>
            </a:extLst>
          </p:cNvPr>
          <p:cNvPicPr>
            <a:picLocks noChangeAspect="1"/>
          </p:cNvPicPr>
          <p:nvPr/>
        </p:nvPicPr>
        <p:blipFill>
          <a:blip r:embed="rId2"/>
          <a:stretch>
            <a:fillRect/>
          </a:stretch>
        </p:blipFill>
        <p:spPr>
          <a:xfrm>
            <a:off x="786489" y="4762347"/>
            <a:ext cx="3339516" cy="877633"/>
          </a:xfrm>
          <a:prstGeom prst="rect">
            <a:avLst/>
          </a:prstGeom>
        </p:spPr>
      </p:pic>
      <p:sp>
        <p:nvSpPr>
          <p:cNvPr id="6" name="Rectangle 5"/>
          <p:cNvSpPr/>
          <p:nvPr/>
        </p:nvSpPr>
        <p:spPr>
          <a:xfrm>
            <a:off x="6003634" y="3244334"/>
            <a:ext cx="184731" cy="646331"/>
          </a:xfrm>
          <a:prstGeom prst="rect">
            <a:avLst/>
          </a:prstGeom>
        </p:spPr>
        <p:txBody>
          <a:bodyPr wrap="none">
            <a:spAutoFit/>
          </a:bodyPr>
          <a:lstStyle/>
          <a:p>
            <a:pPr algn="ctr"/>
            <a:endParaRPr lang="en-US" dirty="0" smtClean="0">
              <a:solidFill>
                <a:schemeClr val="bg1"/>
              </a:solidFill>
            </a:endParaRPr>
          </a:p>
          <a:p>
            <a:pPr algn="ctr"/>
            <a:endParaRPr lang="en-US" dirty="0">
              <a:solidFill>
                <a:schemeClr val="bg1"/>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166638873"/>
              </p:ext>
            </p:extLst>
          </p:nvPr>
        </p:nvGraphicFramePr>
        <p:xfrm>
          <a:off x="4277359" y="457200"/>
          <a:ext cx="5455922" cy="5852160"/>
        </p:xfrm>
        <a:graphic>
          <a:graphicData uri="http://schemas.openxmlformats.org/drawingml/2006/table">
            <a:tbl>
              <a:tblPr firstRow="1" bandRow="1">
                <a:tableStyleId>{5C22544A-7EE6-4342-B048-85BDC9FD1C3A}</a:tableStyleId>
              </a:tblPr>
              <a:tblGrid>
                <a:gridCol w="2727961"/>
                <a:gridCol w="2727961"/>
              </a:tblGrid>
              <a:tr h="263930">
                <a:tc>
                  <a:txBody>
                    <a:bodyPr/>
                    <a:lstStyle/>
                    <a:p>
                      <a:r>
                        <a:rPr lang="en-US" dirty="0" smtClean="0"/>
                        <a:t>Name</a:t>
                      </a:r>
                      <a:endParaRPr lang="en-US" dirty="0"/>
                    </a:p>
                  </a:txBody>
                  <a:tcPr/>
                </a:tc>
                <a:tc>
                  <a:txBody>
                    <a:bodyPr/>
                    <a:lstStyle/>
                    <a:p>
                      <a:r>
                        <a:rPr lang="en-US" dirty="0" smtClean="0"/>
                        <a:t>Date/Time</a:t>
                      </a:r>
                      <a:endParaRPr lang="en-US" dirty="0"/>
                    </a:p>
                  </a:txBody>
                  <a:tcPr/>
                </a:tc>
              </a:tr>
              <a:tr h="356799">
                <a:tc>
                  <a:txBody>
                    <a:bodyPr/>
                    <a:lstStyle/>
                    <a:p>
                      <a:r>
                        <a:rPr lang="en-US" dirty="0" smtClean="0"/>
                        <a:t>1.</a:t>
                      </a:r>
                      <a:endParaRPr lang="en-US" dirty="0"/>
                    </a:p>
                  </a:txBody>
                  <a:tcPr/>
                </a:tc>
                <a:tc>
                  <a:txBody>
                    <a:bodyPr/>
                    <a:lstStyle/>
                    <a:p>
                      <a:endParaRPr lang="en-US"/>
                    </a:p>
                  </a:txBody>
                  <a:tcPr/>
                </a:tc>
              </a:tr>
              <a:tr h="356799">
                <a:tc>
                  <a:txBody>
                    <a:bodyPr/>
                    <a:lstStyle/>
                    <a:p>
                      <a:r>
                        <a:rPr lang="en-US" dirty="0" smtClean="0"/>
                        <a:t>2.</a:t>
                      </a:r>
                      <a:endParaRPr lang="en-US" dirty="0"/>
                    </a:p>
                  </a:txBody>
                  <a:tcPr/>
                </a:tc>
                <a:tc>
                  <a:txBody>
                    <a:bodyPr/>
                    <a:lstStyle/>
                    <a:p>
                      <a:endParaRPr lang="en-US"/>
                    </a:p>
                  </a:txBody>
                  <a:tcPr/>
                </a:tc>
              </a:tr>
              <a:tr h="356799">
                <a:tc>
                  <a:txBody>
                    <a:bodyPr/>
                    <a:lstStyle/>
                    <a:p>
                      <a:r>
                        <a:rPr lang="en-US" dirty="0" smtClean="0"/>
                        <a:t>3.</a:t>
                      </a:r>
                      <a:endParaRPr lang="en-US" dirty="0"/>
                    </a:p>
                  </a:txBody>
                  <a:tcPr/>
                </a:tc>
                <a:tc>
                  <a:txBody>
                    <a:bodyPr/>
                    <a:lstStyle/>
                    <a:p>
                      <a:endParaRPr lang="en-US"/>
                    </a:p>
                  </a:txBody>
                  <a:tcPr/>
                </a:tc>
              </a:tr>
              <a:tr h="356799">
                <a:tc>
                  <a:txBody>
                    <a:bodyPr/>
                    <a:lstStyle/>
                    <a:p>
                      <a:r>
                        <a:rPr lang="en-US" dirty="0" smtClean="0"/>
                        <a:t>4.</a:t>
                      </a:r>
                      <a:endParaRPr lang="en-US" dirty="0"/>
                    </a:p>
                  </a:txBody>
                  <a:tcPr/>
                </a:tc>
                <a:tc>
                  <a:txBody>
                    <a:bodyPr/>
                    <a:lstStyle/>
                    <a:p>
                      <a:endParaRPr lang="en-US" dirty="0"/>
                    </a:p>
                  </a:txBody>
                  <a:tcPr/>
                </a:tc>
              </a:tr>
              <a:tr h="356799">
                <a:tc>
                  <a:txBody>
                    <a:bodyPr/>
                    <a:lstStyle/>
                    <a:p>
                      <a:r>
                        <a:rPr lang="en-US" dirty="0" smtClean="0"/>
                        <a:t>5.</a:t>
                      </a:r>
                      <a:endParaRPr lang="en-US" dirty="0"/>
                    </a:p>
                  </a:txBody>
                  <a:tcPr/>
                </a:tc>
                <a:tc>
                  <a:txBody>
                    <a:bodyPr/>
                    <a:lstStyle/>
                    <a:p>
                      <a:endParaRPr lang="en-US" dirty="0"/>
                    </a:p>
                  </a:txBody>
                  <a:tcPr/>
                </a:tc>
              </a:tr>
              <a:tr h="356799">
                <a:tc>
                  <a:txBody>
                    <a:bodyPr/>
                    <a:lstStyle/>
                    <a:p>
                      <a:r>
                        <a:rPr lang="en-US" dirty="0" smtClean="0"/>
                        <a:t>6.</a:t>
                      </a:r>
                      <a:endParaRPr lang="en-US" dirty="0"/>
                    </a:p>
                  </a:txBody>
                  <a:tcPr/>
                </a:tc>
                <a:tc>
                  <a:txBody>
                    <a:bodyPr/>
                    <a:lstStyle/>
                    <a:p>
                      <a:endParaRPr lang="en-US" dirty="0"/>
                    </a:p>
                  </a:txBody>
                  <a:tcPr/>
                </a:tc>
              </a:tr>
              <a:tr h="356799">
                <a:tc>
                  <a:txBody>
                    <a:bodyPr/>
                    <a:lstStyle/>
                    <a:p>
                      <a:r>
                        <a:rPr lang="en-US" dirty="0" smtClean="0"/>
                        <a:t>7.</a:t>
                      </a:r>
                      <a:endParaRPr lang="en-US" dirty="0"/>
                    </a:p>
                  </a:txBody>
                  <a:tcPr/>
                </a:tc>
                <a:tc>
                  <a:txBody>
                    <a:bodyPr/>
                    <a:lstStyle/>
                    <a:p>
                      <a:endParaRPr lang="en-US" dirty="0"/>
                    </a:p>
                  </a:txBody>
                  <a:tcPr/>
                </a:tc>
              </a:tr>
              <a:tr h="356799">
                <a:tc>
                  <a:txBody>
                    <a:bodyPr/>
                    <a:lstStyle/>
                    <a:p>
                      <a:r>
                        <a:rPr lang="en-US" dirty="0" smtClean="0"/>
                        <a:t>8.</a:t>
                      </a:r>
                      <a:endParaRPr lang="en-US" dirty="0"/>
                    </a:p>
                  </a:txBody>
                  <a:tcPr/>
                </a:tc>
                <a:tc>
                  <a:txBody>
                    <a:bodyPr/>
                    <a:lstStyle/>
                    <a:p>
                      <a:endParaRPr lang="en-US" dirty="0"/>
                    </a:p>
                  </a:txBody>
                  <a:tcPr/>
                </a:tc>
              </a:tr>
              <a:tr h="356799">
                <a:tc>
                  <a:txBody>
                    <a:bodyPr/>
                    <a:lstStyle/>
                    <a:p>
                      <a:r>
                        <a:rPr lang="en-US" dirty="0" smtClean="0"/>
                        <a:t>9.</a:t>
                      </a:r>
                      <a:endParaRPr lang="en-US" dirty="0"/>
                    </a:p>
                  </a:txBody>
                  <a:tcPr/>
                </a:tc>
                <a:tc>
                  <a:txBody>
                    <a:bodyPr/>
                    <a:lstStyle/>
                    <a:p>
                      <a:endParaRPr lang="en-US" dirty="0"/>
                    </a:p>
                  </a:txBody>
                  <a:tcPr/>
                </a:tc>
              </a:tr>
              <a:tr h="356799">
                <a:tc>
                  <a:txBody>
                    <a:bodyPr/>
                    <a:lstStyle/>
                    <a:p>
                      <a:r>
                        <a:rPr lang="en-US" dirty="0" smtClean="0"/>
                        <a:t>10.</a:t>
                      </a:r>
                      <a:endParaRPr lang="en-US" dirty="0"/>
                    </a:p>
                  </a:txBody>
                  <a:tcPr/>
                </a:tc>
                <a:tc>
                  <a:txBody>
                    <a:bodyPr/>
                    <a:lstStyle/>
                    <a:p>
                      <a:endParaRPr lang="en-US" dirty="0"/>
                    </a:p>
                  </a:txBody>
                  <a:tcPr/>
                </a:tc>
              </a:tr>
              <a:tr h="356799">
                <a:tc>
                  <a:txBody>
                    <a:bodyPr/>
                    <a:lstStyle/>
                    <a:p>
                      <a:r>
                        <a:rPr lang="en-US" dirty="0" smtClean="0"/>
                        <a:t>11.</a:t>
                      </a:r>
                      <a:endParaRPr lang="en-US" dirty="0"/>
                    </a:p>
                  </a:txBody>
                  <a:tcPr/>
                </a:tc>
                <a:tc>
                  <a:txBody>
                    <a:bodyPr/>
                    <a:lstStyle/>
                    <a:p>
                      <a:endParaRPr lang="en-US" dirty="0"/>
                    </a:p>
                  </a:txBody>
                  <a:tcPr/>
                </a:tc>
              </a:tr>
              <a:tr h="356799">
                <a:tc>
                  <a:txBody>
                    <a:bodyPr/>
                    <a:lstStyle/>
                    <a:p>
                      <a:r>
                        <a:rPr lang="en-US" dirty="0" smtClean="0"/>
                        <a:t>12.</a:t>
                      </a:r>
                      <a:endParaRPr lang="en-US" dirty="0"/>
                    </a:p>
                  </a:txBody>
                  <a:tcPr/>
                </a:tc>
                <a:tc>
                  <a:txBody>
                    <a:bodyPr/>
                    <a:lstStyle/>
                    <a:p>
                      <a:endParaRPr lang="en-US" dirty="0"/>
                    </a:p>
                  </a:txBody>
                  <a:tcPr/>
                </a:tc>
              </a:tr>
              <a:tr h="356799">
                <a:tc>
                  <a:txBody>
                    <a:bodyPr/>
                    <a:lstStyle/>
                    <a:p>
                      <a:r>
                        <a:rPr lang="en-US" dirty="0" smtClean="0"/>
                        <a:t>13.</a:t>
                      </a:r>
                      <a:endParaRPr lang="en-US" dirty="0"/>
                    </a:p>
                  </a:txBody>
                  <a:tcPr/>
                </a:tc>
                <a:tc>
                  <a:txBody>
                    <a:bodyPr/>
                    <a:lstStyle/>
                    <a:p>
                      <a:endParaRPr lang="en-US" dirty="0"/>
                    </a:p>
                  </a:txBody>
                  <a:tcPr/>
                </a:tc>
              </a:tr>
              <a:tr h="356799">
                <a:tc>
                  <a:txBody>
                    <a:bodyPr/>
                    <a:lstStyle/>
                    <a:p>
                      <a:r>
                        <a:rPr lang="en-US" dirty="0" smtClean="0"/>
                        <a:t>14.</a:t>
                      </a:r>
                      <a:endParaRPr lang="en-US" dirty="0"/>
                    </a:p>
                  </a:txBody>
                  <a:tcPr/>
                </a:tc>
                <a:tc>
                  <a:txBody>
                    <a:bodyPr/>
                    <a:lstStyle/>
                    <a:p>
                      <a:endParaRPr lang="en-US" dirty="0"/>
                    </a:p>
                  </a:txBody>
                  <a:tcPr/>
                </a:tc>
              </a:tr>
              <a:tr h="356799">
                <a:tc>
                  <a:txBody>
                    <a:bodyPr/>
                    <a:lstStyle/>
                    <a:p>
                      <a:r>
                        <a:rPr lang="en-US" dirty="0" smtClean="0"/>
                        <a:t>15.</a:t>
                      </a:r>
                      <a:endParaRPr lang="en-US" dirty="0"/>
                    </a:p>
                  </a:txBody>
                  <a:tcPr/>
                </a:tc>
                <a:tc>
                  <a:txBody>
                    <a:bodyPr/>
                    <a:lstStyle/>
                    <a:p>
                      <a:endParaRPr lang="en-US" dirty="0"/>
                    </a:p>
                  </a:txBody>
                  <a:tcPr/>
                </a:tc>
              </a:tr>
            </a:tbl>
          </a:graphicData>
        </a:graphic>
      </p:graphicFrame>
      <p:sp>
        <p:nvSpPr>
          <p:cNvPr id="12" name="TextBox 11"/>
          <p:cNvSpPr txBox="1"/>
          <p:nvPr/>
        </p:nvSpPr>
        <p:spPr>
          <a:xfrm>
            <a:off x="786488" y="833120"/>
            <a:ext cx="3064151" cy="400110"/>
          </a:xfrm>
          <a:prstGeom prst="rect">
            <a:avLst/>
          </a:prstGeom>
          <a:noFill/>
        </p:spPr>
        <p:txBody>
          <a:bodyPr wrap="square" rtlCol="0">
            <a:spAutoFit/>
          </a:bodyPr>
          <a:lstStyle/>
          <a:p>
            <a:r>
              <a:rPr lang="en-US" sz="2000" b="1" dirty="0" smtClean="0">
                <a:solidFill>
                  <a:srgbClr val="0070C0"/>
                </a:solidFill>
              </a:rPr>
              <a:t>Training Sign In Sheet</a:t>
            </a:r>
            <a:endParaRPr lang="en-US" sz="2000" b="1" dirty="0">
              <a:solidFill>
                <a:srgbClr val="0070C0"/>
              </a:solidFill>
            </a:endParaRPr>
          </a:p>
        </p:txBody>
      </p:sp>
    </p:spTree>
    <p:extLst>
      <p:ext uri="{BB962C8B-B14F-4D97-AF65-F5344CB8AC3E}">
        <p14:creationId xmlns:p14="http://schemas.microsoft.com/office/powerpoint/2010/main" val="305306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18C4A688-9C53-4E69-A7ED-79EE4DCD7B11}"/>
              </a:ext>
            </a:extLst>
          </p:cNvPr>
          <p:cNvSpPr txBox="1"/>
          <p:nvPr/>
        </p:nvSpPr>
        <p:spPr>
          <a:xfrm>
            <a:off x="550877" y="922789"/>
            <a:ext cx="11090246" cy="4524315"/>
          </a:xfrm>
          <a:prstGeom prst="rect">
            <a:avLst/>
          </a:prstGeom>
          <a:noFill/>
        </p:spPr>
        <p:txBody>
          <a:bodyPr wrap="square" rtlCol="0">
            <a:spAutoFit/>
          </a:bodyPr>
          <a:lstStyle/>
          <a:p>
            <a:pPr algn="ctr"/>
            <a:r>
              <a:rPr lang="en-US" dirty="0"/>
              <a:t>Many of the clients you support take at least one or more medications on a daily basis.</a:t>
            </a:r>
          </a:p>
          <a:p>
            <a:pPr algn="ctr"/>
            <a:r>
              <a:rPr lang="en-US" dirty="0"/>
              <a:t>Everyone you support will need to take medication(s) at some time or another as their medical</a:t>
            </a:r>
          </a:p>
          <a:p>
            <a:pPr algn="ctr"/>
            <a:r>
              <a:rPr lang="en-US" dirty="0"/>
              <a:t>status changes. Medication administration is a high risk activity. You will learn critical skills in</a:t>
            </a:r>
          </a:p>
          <a:p>
            <a:pPr algn="ctr"/>
            <a:r>
              <a:rPr lang="en-US" dirty="0"/>
              <a:t>this unit which are designed to increase safety and reduce the risk of error. This will help to</a:t>
            </a:r>
          </a:p>
          <a:p>
            <a:pPr algn="ctr"/>
            <a:r>
              <a:rPr lang="en-US" dirty="0"/>
              <a:t>maximize protection for the individuals you assist as well as your self. No one wants to be</a:t>
            </a:r>
          </a:p>
          <a:p>
            <a:pPr algn="ctr"/>
            <a:r>
              <a:rPr lang="en-US" dirty="0"/>
              <a:t>responsible for causing injury or harm to someone else. The health of many individuals in</a:t>
            </a:r>
          </a:p>
          <a:p>
            <a:pPr algn="ctr"/>
            <a:r>
              <a:rPr lang="en-US" dirty="0"/>
              <a:t>licensed settings depends on the skills of the DSP assisting them with taking medications.</a:t>
            </a:r>
          </a:p>
          <a:p>
            <a:pPr algn="ctr"/>
            <a:r>
              <a:rPr lang="en-US" dirty="0"/>
              <a:t>As you will see administering medications is a very important responsibility and there are</a:t>
            </a:r>
          </a:p>
          <a:p>
            <a:pPr algn="ctr"/>
            <a:r>
              <a:rPr lang="en-US" dirty="0"/>
              <a:t>many risks. This is why it is so important to follow the Physicians orders exactly. Safety is key</a:t>
            </a:r>
          </a:p>
          <a:p>
            <a:pPr algn="ctr"/>
            <a:r>
              <a:rPr lang="en-US" dirty="0"/>
              <a:t>to preventing medication errors.</a:t>
            </a:r>
          </a:p>
          <a:p>
            <a:pPr algn="ctr"/>
            <a:r>
              <a:rPr lang="en-US" dirty="0"/>
              <a:t>Your job doesn’t end after you have passed the medication! You must also learn about</a:t>
            </a:r>
          </a:p>
          <a:p>
            <a:pPr algn="ctr"/>
            <a:r>
              <a:rPr lang="en-US" dirty="0"/>
              <a:t>each medication: why is the individual taking it, what are the side effects, how will you know if it</a:t>
            </a:r>
          </a:p>
          <a:p>
            <a:pPr algn="ctr"/>
            <a:r>
              <a:rPr lang="en-US" dirty="0"/>
              <a:t>is working, are there foods or drinks that should be avoided, other medications that should be</a:t>
            </a:r>
          </a:p>
          <a:p>
            <a:pPr algn="ctr"/>
            <a:r>
              <a:rPr lang="en-US" dirty="0"/>
              <a:t>avoided, will it prevent the individual from doing certain activities, etc. Your knowledge and</a:t>
            </a:r>
          </a:p>
          <a:p>
            <a:pPr algn="ctr"/>
            <a:r>
              <a:rPr lang="en-US" dirty="0"/>
              <a:t>understanding of medications will help you keep the individuals you support informed about their</a:t>
            </a:r>
          </a:p>
          <a:p>
            <a:pPr algn="ctr"/>
            <a:r>
              <a:rPr lang="en-US" dirty="0"/>
              <a:t>medications and to answer any questions they may have.</a:t>
            </a:r>
          </a:p>
        </p:txBody>
      </p:sp>
    </p:spTree>
    <p:extLst>
      <p:ext uri="{BB962C8B-B14F-4D97-AF65-F5344CB8AC3E}">
        <p14:creationId xmlns:p14="http://schemas.microsoft.com/office/powerpoint/2010/main" val="749810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FEA01081-4FE8-4769-AE1C-F0AD1D36110E}"/>
              </a:ext>
            </a:extLst>
          </p:cNvPr>
          <p:cNvSpPr/>
          <p:nvPr/>
        </p:nvSpPr>
        <p:spPr>
          <a:xfrm rot="10800000" flipV="1">
            <a:off x="1102350" y="117693"/>
            <a:ext cx="9684712" cy="6740307"/>
          </a:xfrm>
          <a:prstGeom prst="rect">
            <a:avLst/>
          </a:prstGeom>
        </p:spPr>
        <p:txBody>
          <a:bodyPr wrap="square">
            <a:spAutoFit/>
          </a:bodyPr>
          <a:lstStyle/>
          <a:p>
            <a:pPr algn="ctr"/>
            <a:endParaRPr lang="en-US" dirty="0">
              <a:solidFill>
                <a:schemeClr val="bg1"/>
              </a:solidFill>
            </a:endParaRPr>
          </a:p>
          <a:p>
            <a:pPr algn="ctr"/>
            <a:r>
              <a:rPr lang="en-US" sz="2400" b="1" dirty="0">
                <a:solidFill>
                  <a:srgbClr val="7030A0"/>
                </a:solidFill>
                <a:latin typeface="Century Gothic" panose="020B0502020202020204" pitchFamily="34" charset="0"/>
              </a:rPr>
              <a:t>Certificate of Achievement</a:t>
            </a:r>
            <a:br>
              <a:rPr lang="en-US" sz="2400" b="1" dirty="0">
                <a:solidFill>
                  <a:srgbClr val="7030A0"/>
                </a:solidFill>
                <a:latin typeface="Century Gothic" panose="020B0502020202020204" pitchFamily="34" charset="0"/>
              </a:rPr>
            </a:br>
            <a:r>
              <a:rPr lang="en-US" sz="2400" b="1" dirty="0">
                <a:solidFill>
                  <a:srgbClr val="7030A0"/>
                </a:solidFill>
                <a:latin typeface="Century Gothic" panose="020B0502020202020204" pitchFamily="34" charset="0"/>
              </a:rPr>
              <a:t>This Acknowledges That</a:t>
            </a:r>
            <a:endParaRPr lang="en-US" sz="2400" dirty="0">
              <a:solidFill>
                <a:schemeClr val="bg1"/>
              </a:solidFill>
            </a:endParaRPr>
          </a:p>
          <a:p>
            <a:pPr algn="ctr"/>
            <a:endParaRPr lang="en-US" dirty="0">
              <a:solidFill>
                <a:schemeClr val="bg1"/>
              </a:solidFill>
            </a:endParaRPr>
          </a:p>
          <a:p>
            <a:pPr algn="ctr"/>
            <a:r>
              <a:rPr lang="en-US" sz="2400" b="1" dirty="0">
                <a:solidFill>
                  <a:schemeClr val="bg1"/>
                </a:solidFill>
              </a:rPr>
              <a:t>Certificate of Completion </a:t>
            </a:r>
          </a:p>
          <a:p>
            <a:pPr algn="ctr"/>
            <a:r>
              <a:rPr lang="en-US" sz="2400" b="1" dirty="0">
                <a:solidFill>
                  <a:schemeClr val="bg1"/>
                </a:solidFill>
              </a:rPr>
              <a:t>is hereby granted to</a:t>
            </a:r>
          </a:p>
          <a:p>
            <a:pPr algn="ctr"/>
            <a:endParaRPr lang="en-US" sz="2400" b="1" dirty="0">
              <a:solidFill>
                <a:schemeClr val="bg1"/>
              </a:solidFill>
            </a:endParaRPr>
          </a:p>
          <a:p>
            <a:pPr algn="ctr"/>
            <a:r>
              <a:rPr lang="en-US" sz="2400" b="1" dirty="0" smtClean="0">
                <a:solidFill>
                  <a:schemeClr val="bg1"/>
                </a:solidFill>
              </a:rPr>
              <a:t>_</a:t>
            </a:r>
            <a:r>
              <a:rPr lang="en-US" sz="3600" b="1" dirty="0" smtClean="0">
                <a:solidFill>
                  <a:srgbClr val="00B0F0"/>
                </a:solidFill>
                <a:latin typeface="Century Gothic" charset="0"/>
                <a:ea typeface="Century Gothic" charset="0"/>
                <a:cs typeface="Century Gothic" charset="0"/>
              </a:rPr>
              <a:t>Has </a:t>
            </a:r>
            <a:r>
              <a:rPr lang="en-US" sz="3600" b="1" dirty="0">
                <a:solidFill>
                  <a:srgbClr val="00B0F0"/>
                </a:solidFill>
                <a:latin typeface="Century Gothic" charset="0"/>
                <a:ea typeface="Century Gothic" charset="0"/>
                <a:cs typeface="Century Gothic" charset="0"/>
              </a:rPr>
              <a:t>Successfully Completed The</a:t>
            </a:r>
            <a:r>
              <a:rPr lang="en-US" sz="1200" dirty="0"/>
              <a:t/>
            </a:r>
            <a:br>
              <a:rPr lang="en-US" sz="1200" dirty="0"/>
            </a:br>
            <a:r>
              <a:rPr lang="en-US" sz="2400" b="1" dirty="0" smtClean="0"/>
              <a:t>Medication Administration Training (Updated) </a:t>
            </a:r>
          </a:p>
          <a:p>
            <a:pPr algn="ctr"/>
            <a:r>
              <a:rPr lang="en-US" sz="2400" b="1" dirty="0" smtClean="0"/>
              <a:t>(1 hour)</a:t>
            </a:r>
            <a:r>
              <a:rPr lang="en-US" sz="2400" b="1" dirty="0"/>
              <a:t/>
            </a:r>
            <a:br>
              <a:rPr lang="en-US" sz="2400" b="1" dirty="0"/>
            </a:br>
            <a:r>
              <a:rPr lang="en-US" sz="2400" b="1" dirty="0" smtClean="0"/>
              <a:t>on June </a:t>
            </a:r>
            <a:r>
              <a:rPr lang="en-US" sz="2400" b="1" dirty="0" smtClean="0"/>
              <a:t>12, </a:t>
            </a:r>
            <a:r>
              <a:rPr lang="en-US" sz="2400" b="1" dirty="0" smtClean="0"/>
              <a:t>2020 </a:t>
            </a:r>
            <a:r>
              <a:rPr lang="en-US" sz="2400" b="1" dirty="0"/>
              <a:t/>
            </a:r>
            <a:br>
              <a:rPr lang="en-US" sz="2400" b="1" dirty="0"/>
            </a:br>
            <a:r>
              <a:rPr lang="en-US" sz="2400" b="1" dirty="0" smtClean="0">
                <a:solidFill>
                  <a:schemeClr val="bg1"/>
                </a:solidFill>
              </a:rPr>
              <a:t>__________________</a:t>
            </a:r>
            <a:endParaRPr lang="en-US" sz="2400" b="1" dirty="0">
              <a:solidFill>
                <a:schemeClr val="bg1"/>
              </a:solidFill>
            </a:endParaRPr>
          </a:p>
          <a:p>
            <a:pPr algn="ctr"/>
            <a:r>
              <a:rPr lang="en-US" sz="2400" b="1" dirty="0">
                <a:solidFill>
                  <a:schemeClr val="bg1"/>
                </a:solidFill>
              </a:rPr>
              <a:t> </a:t>
            </a:r>
          </a:p>
          <a:p>
            <a:pPr algn="ctr"/>
            <a:r>
              <a:rPr lang="en-US" sz="2400" b="1" dirty="0">
                <a:solidFill>
                  <a:schemeClr val="bg1"/>
                </a:solidFill>
              </a:rPr>
              <a:t>to certify that he/she has completed to satisfaction</a:t>
            </a:r>
          </a:p>
          <a:p>
            <a:pPr algn="ctr"/>
            <a:r>
              <a:rPr lang="en-US" sz="2400" b="1" dirty="0">
                <a:solidFill>
                  <a:schemeClr val="bg1"/>
                </a:solidFill>
              </a:rPr>
              <a:t>Basic Medication Administration Training </a:t>
            </a:r>
            <a:r>
              <a:rPr lang="en-US" sz="2400" b="1" dirty="0" smtClean="0">
                <a:solidFill>
                  <a:schemeClr val="bg1"/>
                </a:solidFill>
              </a:rPr>
              <a:t>(1</a:t>
            </a:r>
            <a:endParaRPr lang="en-US" sz="2400" b="1" dirty="0">
              <a:solidFill>
                <a:schemeClr val="bg1"/>
              </a:solidFill>
            </a:endParaRPr>
          </a:p>
          <a:p>
            <a:pPr algn="ctr"/>
            <a:r>
              <a:rPr lang="en-US" sz="2400" b="1" dirty="0">
                <a:solidFill>
                  <a:schemeClr val="bg1"/>
                </a:solidFill>
              </a:rPr>
              <a:t>On __________________</a:t>
            </a:r>
          </a:p>
          <a:p>
            <a:pPr algn="ctr"/>
            <a:endParaRPr lang="en-US" sz="2400" b="1" dirty="0">
              <a:solidFill>
                <a:schemeClr val="bg1"/>
              </a:solidFill>
            </a:endParaRPr>
          </a:p>
          <a:p>
            <a:pPr algn="ctr"/>
            <a:r>
              <a:rPr lang="en-US" sz="2400" b="1" dirty="0">
                <a:solidFill>
                  <a:schemeClr val="bg1"/>
                </a:solidFill>
              </a:rPr>
              <a:t>Trainer/Title ______________________________________</a:t>
            </a:r>
          </a:p>
        </p:txBody>
      </p:sp>
      <p:pic>
        <p:nvPicPr>
          <p:cNvPr id="10" name="Picture 9" descr="A picture containing object, clock&#10;&#10;Description automatically generated">
            <a:extLst>
              <a:ext uri="{FF2B5EF4-FFF2-40B4-BE49-F238E27FC236}">
                <a16:creationId xmlns:a16="http://schemas.microsoft.com/office/drawing/2014/main" xmlns="" id="{E0B122D5-FD79-4857-B293-0E29824206DD}"/>
              </a:ext>
            </a:extLst>
          </p:cNvPr>
          <p:cNvPicPr>
            <a:picLocks noChangeAspect="1"/>
          </p:cNvPicPr>
          <p:nvPr/>
        </p:nvPicPr>
        <p:blipFill>
          <a:blip r:embed="rId2"/>
          <a:stretch>
            <a:fillRect/>
          </a:stretch>
        </p:blipFill>
        <p:spPr>
          <a:xfrm>
            <a:off x="8191838" y="5226138"/>
            <a:ext cx="3328312" cy="877633"/>
          </a:xfrm>
          <a:prstGeom prst="rect">
            <a:avLst/>
          </a:prstGeom>
        </p:spPr>
      </p:pic>
      <p:sp>
        <p:nvSpPr>
          <p:cNvPr id="4" name="Rectangle 3"/>
          <p:cNvSpPr/>
          <p:nvPr/>
        </p:nvSpPr>
        <p:spPr>
          <a:xfrm>
            <a:off x="1371600" y="5221257"/>
            <a:ext cx="6096000" cy="646331"/>
          </a:xfrm>
          <a:prstGeom prst="rect">
            <a:avLst/>
          </a:prstGeom>
        </p:spPr>
        <p:txBody>
          <a:bodyPr>
            <a:spAutoFit/>
          </a:bodyPr>
          <a:lstStyle/>
          <a:p>
            <a:r>
              <a:rPr lang="en-US" b="1" dirty="0" smtClean="0"/>
              <a:t>______________________________</a:t>
            </a:r>
            <a:r>
              <a:rPr lang="en-US" b="1" dirty="0"/>
              <a:t/>
            </a:r>
            <a:br>
              <a:rPr lang="en-US" b="1" dirty="0"/>
            </a:br>
            <a:r>
              <a:rPr lang="en-US" b="1" dirty="0"/>
              <a:t>Signed, Signatory Name &amp; Title</a:t>
            </a:r>
            <a:endParaRPr lang="en-US" dirty="0"/>
          </a:p>
        </p:txBody>
      </p:sp>
    </p:spTree>
    <p:extLst>
      <p:ext uri="{BB962C8B-B14F-4D97-AF65-F5344CB8AC3E}">
        <p14:creationId xmlns:p14="http://schemas.microsoft.com/office/powerpoint/2010/main" val="539698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DAF9EB-2ADB-417E-A022-7E366A8805AE}"/>
              </a:ext>
            </a:extLst>
          </p:cNvPr>
          <p:cNvSpPr>
            <a:spLocks noGrp="1"/>
          </p:cNvSpPr>
          <p:nvPr>
            <p:ph type="title"/>
          </p:nvPr>
        </p:nvSpPr>
        <p:spPr>
          <a:xfrm>
            <a:off x="2298865" y="140677"/>
            <a:ext cx="7113581" cy="623499"/>
          </a:xfrm>
        </p:spPr>
        <p:txBody>
          <a:bodyPr>
            <a:normAutofit fontScale="90000"/>
          </a:bodyPr>
          <a:lstStyle/>
          <a:p>
            <a:r>
              <a:rPr lang="en-US" sz="2800" b="1" dirty="0"/>
              <a:t>Effects of Medication:</a:t>
            </a:r>
            <a:endParaRPr lang="en-US" sz="2800" dirty="0"/>
          </a:p>
        </p:txBody>
      </p:sp>
      <p:sp>
        <p:nvSpPr>
          <p:cNvPr id="4" name="TextBox 3">
            <a:extLst>
              <a:ext uri="{FF2B5EF4-FFF2-40B4-BE49-F238E27FC236}">
                <a16:creationId xmlns:a16="http://schemas.microsoft.com/office/drawing/2014/main" xmlns="" id="{74568745-C581-45B5-8C39-6813B635E451}"/>
              </a:ext>
            </a:extLst>
          </p:cNvPr>
          <p:cNvSpPr txBox="1"/>
          <p:nvPr/>
        </p:nvSpPr>
        <p:spPr>
          <a:xfrm>
            <a:off x="144927" y="1031462"/>
            <a:ext cx="11674678" cy="5693866"/>
          </a:xfrm>
          <a:prstGeom prst="rect">
            <a:avLst/>
          </a:prstGeom>
          <a:noFill/>
        </p:spPr>
        <p:txBody>
          <a:bodyPr wrap="square" rtlCol="0">
            <a:spAutoFit/>
          </a:bodyPr>
          <a:lstStyle/>
          <a:p>
            <a:pPr algn="ctr"/>
            <a:r>
              <a:rPr lang="en-US" sz="1400" b="1" dirty="0">
                <a:solidFill>
                  <a:schemeClr val="accent6"/>
                </a:solidFill>
              </a:rPr>
              <a:t>Medications</a:t>
            </a:r>
            <a:r>
              <a:rPr lang="en-US" sz="1400" b="1" dirty="0"/>
              <a:t> </a:t>
            </a:r>
            <a:r>
              <a:rPr lang="en-US" sz="1400" dirty="0"/>
              <a:t>are substances that are taken into (or applied to) the body for the purpose of</a:t>
            </a:r>
          </a:p>
          <a:p>
            <a:pPr algn="ctr"/>
            <a:r>
              <a:rPr lang="en-US" sz="1400" dirty="0"/>
              <a:t>prevention, treatment, relief of symptoms, or cure. The DSP may only assist individuals with</a:t>
            </a:r>
          </a:p>
          <a:p>
            <a:pPr algn="ctr"/>
            <a:r>
              <a:rPr lang="en-US" sz="1400" dirty="0"/>
              <a:t>administration of medications that have been ordered and prescribed by a person licensed to do</a:t>
            </a:r>
          </a:p>
          <a:p>
            <a:pPr algn="ctr"/>
            <a:r>
              <a:rPr lang="en-US" sz="1400" dirty="0"/>
              <a:t>so by the Department of Licensing and Regulation (i.e., Doctor, Dentist, or Nurse Practitioner.)</a:t>
            </a:r>
          </a:p>
          <a:p>
            <a:pPr algn="ctr"/>
            <a:r>
              <a:rPr lang="en-US" sz="1400" dirty="0"/>
              <a:t>This includes </a:t>
            </a:r>
            <a:r>
              <a:rPr lang="en-US" sz="1400" b="1" dirty="0"/>
              <a:t>both </a:t>
            </a:r>
            <a:r>
              <a:rPr lang="en-US" sz="1400" dirty="0"/>
              <a:t>prescription and over-the counter</a:t>
            </a:r>
          </a:p>
          <a:p>
            <a:pPr algn="ctr"/>
            <a:r>
              <a:rPr lang="en-US" sz="1400" dirty="0"/>
              <a:t>medications. The doctor’s signed, dated order or prescription provides</a:t>
            </a:r>
          </a:p>
          <a:p>
            <a:pPr algn="ctr"/>
            <a:r>
              <a:rPr lang="en-US" sz="1400" dirty="0"/>
              <a:t>instructions for preparation and administration of the medication.</a:t>
            </a:r>
          </a:p>
          <a:p>
            <a:pPr algn="ctr"/>
            <a:r>
              <a:rPr lang="en-US" sz="1400" b="1" dirty="0">
                <a:solidFill>
                  <a:schemeClr val="accent6"/>
                </a:solidFill>
              </a:rPr>
              <a:t>Prescription medications </a:t>
            </a:r>
            <a:r>
              <a:rPr lang="en-US" sz="1400" dirty="0"/>
              <a:t>are those that are always ordered by a doctor or other person with</a:t>
            </a:r>
          </a:p>
          <a:p>
            <a:pPr algn="ctr"/>
            <a:r>
              <a:rPr lang="en-US" sz="1400" dirty="0"/>
              <a:t>authority to write a prescription. </a:t>
            </a:r>
            <a:endParaRPr lang="en-US" sz="1400" dirty="0" smtClean="0"/>
          </a:p>
          <a:p>
            <a:pPr algn="ctr"/>
            <a:r>
              <a:rPr lang="en-US" sz="1400" b="1" dirty="0" smtClean="0">
                <a:solidFill>
                  <a:schemeClr val="accent6"/>
                </a:solidFill>
              </a:rPr>
              <a:t>Over-the-counter </a:t>
            </a:r>
            <a:r>
              <a:rPr lang="en-US" sz="1400" b="1" dirty="0">
                <a:solidFill>
                  <a:schemeClr val="accent6"/>
                </a:solidFill>
              </a:rPr>
              <a:t>(OTC) </a:t>
            </a:r>
            <a:r>
              <a:rPr lang="en-US" sz="1400" dirty="0"/>
              <a:t>medications are those that typically</a:t>
            </a:r>
          </a:p>
          <a:p>
            <a:pPr algn="ctr"/>
            <a:r>
              <a:rPr lang="en-US" sz="1400" dirty="0"/>
              <a:t>can be bought without a doctor’s order and include vitamin supplements, herbal remedies, and</a:t>
            </a:r>
          </a:p>
          <a:p>
            <a:pPr algn="ctr"/>
            <a:r>
              <a:rPr lang="en-US" sz="1400" dirty="0"/>
              <a:t>commonly used medications such as Tylenol and Benadryl. In licensed residential settings</a:t>
            </a:r>
          </a:p>
          <a:p>
            <a:pPr algn="ctr"/>
            <a:r>
              <a:rPr lang="en-US" sz="1400" dirty="0"/>
              <a:t>even “over-the-counter” medications must have a signed, dated order or prescription from the</a:t>
            </a:r>
          </a:p>
          <a:p>
            <a:pPr algn="ctr"/>
            <a:r>
              <a:rPr lang="en-US" sz="1400" dirty="0"/>
              <a:t>Doctor.</a:t>
            </a:r>
          </a:p>
          <a:p>
            <a:pPr algn="ctr"/>
            <a:r>
              <a:rPr lang="en-US" sz="1400" b="1" dirty="0">
                <a:solidFill>
                  <a:schemeClr val="accent6"/>
                </a:solidFill>
              </a:rPr>
              <a:t>PRN</a:t>
            </a:r>
            <a:r>
              <a:rPr lang="en-US" sz="1400" b="1" dirty="0"/>
              <a:t> </a:t>
            </a:r>
            <a:r>
              <a:rPr lang="en-US" sz="1400" dirty="0"/>
              <a:t>medications are taken “as needed” to treat a specific symptom. PRN medications include</a:t>
            </a:r>
          </a:p>
          <a:p>
            <a:pPr algn="ctr"/>
            <a:r>
              <a:rPr lang="en-US" sz="1400" dirty="0"/>
              <a:t>both prescription and over-the-counter medications. PRN medications must always be ordered</a:t>
            </a:r>
          </a:p>
          <a:p>
            <a:pPr algn="ctr"/>
            <a:r>
              <a:rPr lang="en-US" sz="1400" dirty="0"/>
              <a:t>by a doctor. The doctor’s order should include the minimum and maximum number of doses, the</a:t>
            </a:r>
          </a:p>
          <a:p>
            <a:pPr algn="ctr"/>
            <a:r>
              <a:rPr lang="en-US" sz="1400" dirty="0"/>
              <a:t>number of days the medication may be used, under what conditions or the condition it is</a:t>
            </a:r>
          </a:p>
          <a:p>
            <a:pPr algn="ctr"/>
            <a:r>
              <a:rPr lang="en-US" sz="1400" dirty="0"/>
              <a:t>prescribed for and any other directions specific to the individual. The reason for each dose of</a:t>
            </a:r>
          </a:p>
          <a:p>
            <a:pPr algn="ctr"/>
            <a:r>
              <a:rPr lang="en-US" sz="1400" dirty="0"/>
              <a:t>PRN medication must be documented. Each dose of medication must be recorded on the</a:t>
            </a:r>
          </a:p>
          <a:p>
            <a:pPr algn="ctr"/>
            <a:r>
              <a:rPr lang="en-US" sz="1400" dirty="0"/>
              <a:t>individual’s medication sheet, and the DSP should assure that a.m. or p.m. is noted too.</a:t>
            </a:r>
          </a:p>
          <a:p>
            <a:pPr algn="ctr"/>
            <a:r>
              <a:rPr lang="en-US" sz="1400" dirty="0"/>
              <a:t>To prevent errors always check for the last time a PRN medication was given before dispensing,</a:t>
            </a:r>
          </a:p>
          <a:p>
            <a:pPr algn="ctr"/>
            <a:r>
              <a:rPr lang="en-US" sz="1400" dirty="0"/>
              <a:t>and follow all individual medical protocols for that medication. When a PRN medication is</a:t>
            </a:r>
          </a:p>
          <a:p>
            <a:pPr algn="ctr"/>
            <a:r>
              <a:rPr lang="en-US" sz="1400" dirty="0"/>
              <a:t>administered the DSP must complete a follow up check in 30-45 minutes. This check involves</a:t>
            </a:r>
          </a:p>
          <a:p>
            <a:pPr algn="ctr"/>
            <a:r>
              <a:rPr lang="en-US" sz="1400" dirty="0"/>
              <a:t>talking to, and observing the individual for the intended effect, and documenting that</a:t>
            </a:r>
          </a:p>
          <a:p>
            <a:pPr algn="ctr"/>
            <a:r>
              <a:rPr lang="en-US" sz="1400" dirty="0"/>
              <a:t>effectiveness.</a:t>
            </a:r>
          </a:p>
        </p:txBody>
      </p:sp>
    </p:spTree>
    <p:extLst>
      <p:ext uri="{BB962C8B-B14F-4D97-AF65-F5344CB8AC3E}">
        <p14:creationId xmlns:p14="http://schemas.microsoft.com/office/powerpoint/2010/main" val="759139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3B9986E7-7D95-40E1-BCEE-C7E95D7D4736}"/>
              </a:ext>
            </a:extLst>
          </p:cNvPr>
          <p:cNvSpPr txBox="1"/>
          <p:nvPr/>
        </p:nvSpPr>
        <p:spPr>
          <a:xfrm>
            <a:off x="310533" y="1380571"/>
            <a:ext cx="11241248" cy="4278094"/>
          </a:xfrm>
          <a:prstGeom prst="rect">
            <a:avLst/>
          </a:prstGeom>
          <a:noFill/>
        </p:spPr>
        <p:txBody>
          <a:bodyPr wrap="square" rtlCol="0">
            <a:spAutoFit/>
          </a:bodyPr>
          <a:lstStyle/>
          <a:p>
            <a:pPr algn="ctr"/>
            <a:r>
              <a:rPr lang="en-US" sz="1600" dirty="0"/>
              <a:t>The review process shall include the individual’s prescribing physician, the individual or</a:t>
            </a:r>
          </a:p>
          <a:p>
            <a:pPr algn="ctr"/>
            <a:r>
              <a:rPr lang="en-US" sz="1600" dirty="0"/>
              <a:t>his or her designated representative, and the responsible agency.</a:t>
            </a:r>
          </a:p>
          <a:p>
            <a:pPr algn="ctr"/>
            <a:r>
              <a:rPr lang="en-US" sz="1600" dirty="0"/>
              <a:t>Medications are powerful substances and can have a significant impact on an individual’s</a:t>
            </a:r>
          </a:p>
          <a:p>
            <a:pPr algn="ctr"/>
            <a:r>
              <a:rPr lang="en-US" sz="1600" dirty="0"/>
              <a:t>overall state of health, behavior, and the ability to prevent, combat, or control disease.</a:t>
            </a:r>
          </a:p>
          <a:p>
            <a:pPr algn="ctr"/>
            <a:r>
              <a:rPr lang="en-US" sz="1600" dirty="0"/>
              <a:t>Medications affect each individual differently. Usually a medication is taken for a primary or</a:t>
            </a:r>
          </a:p>
          <a:p>
            <a:pPr algn="ctr"/>
            <a:r>
              <a:rPr lang="en-US" sz="1600" dirty="0"/>
              <a:t>intended effect or action: controlling seizures, lowering blood pressure, or relieving pain.</a:t>
            </a:r>
          </a:p>
          <a:p>
            <a:pPr algn="ctr"/>
            <a:r>
              <a:rPr lang="en-US" sz="1600" dirty="0"/>
              <a:t>Many drugs have other known actions besides the primary or intended one.</a:t>
            </a:r>
          </a:p>
          <a:p>
            <a:pPr algn="ctr"/>
            <a:r>
              <a:rPr lang="en-US" sz="1600" dirty="0"/>
              <a:t>These actions are called secondary actions or </a:t>
            </a:r>
            <a:r>
              <a:rPr lang="en-US" sz="1600" b="1" dirty="0"/>
              <a:t>side effects</a:t>
            </a:r>
            <a:r>
              <a:rPr lang="en-US" sz="1600" dirty="0"/>
              <a:t>. Many of these effects are</a:t>
            </a:r>
          </a:p>
          <a:p>
            <a:pPr algn="ctr"/>
            <a:r>
              <a:rPr lang="en-US" sz="1600" dirty="0"/>
              <a:t>predictable; however, some are not. Side effects may be desirable or undesirable,</a:t>
            </a:r>
          </a:p>
          <a:p>
            <a:pPr algn="ctr"/>
            <a:r>
              <a:rPr lang="en-US" sz="1600" dirty="0"/>
              <a:t>harmless or dangerous. Sometimes they can even be deadly. Both prescription and</a:t>
            </a:r>
          </a:p>
          <a:p>
            <a:pPr algn="ctr"/>
            <a:r>
              <a:rPr lang="en-US" sz="1600" dirty="0"/>
              <a:t>OTC drugs have side effects. An example of a side effect is when the medication makes the</a:t>
            </a:r>
          </a:p>
          <a:p>
            <a:pPr algn="ctr"/>
            <a:r>
              <a:rPr lang="en-US" sz="1600" dirty="0"/>
              <a:t>individual feel nauseated, confused, dizzy, or anxious, or when it causes a rash or a change in a</a:t>
            </a:r>
          </a:p>
          <a:p>
            <a:pPr algn="ctr"/>
            <a:r>
              <a:rPr lang="en-US" sz="1600" dirty="0"/>
              <a:t>bodily function such as a change in appetite, sleep pattern, or elimination.</a:t>
            </a:r>
          </a:p>
          <a:p>
            <a:pPr algn="ctr"/>
            <a:r>
              <a:rPr lang="en-US" sz="1600" dirty="0"/>
              <a:t>It is not uncommon for two or more medications to interact with one another,</a:t>
            </a:r>
          </a:p>
          <a:p>
            <a:pPr algn="ctr"/>
            <a:r>
              <a:rPr lang="en-US" sz="1600" dirty="0"/>
              <a:t>causing unwanted side effects. An example of this would be when iron or</a:t>
            </a:r>
          </a:p>
          <a:p>
            <a:pPr algn="ctr"/>
            <a:r>
              <a:rPr lang="en-US" sz="1600" dirty="0"/>
              <a:t>Penicillin is given with an antacid. The antacid prevents the iron or Penicillin from being</a:t>
            </a:r>
          </a:p>
          <a:p>
            <a:pPr algn="ctr"/>
            <a:r>
              <a:rPr lang="en-US" sz="1600" dirty="0"/>
              <a:t>absorbed in the stomach.</a:t>
            </a:r>
          </a:p>
        </p:txBody>
      </p:sp>
      <p:sp>
        <p:nvSpPr>
          <p:cNvPr id="5" name="Title 1">
            <a:extLst>
              <a:ext uri="{FF2B5EF4-FFF2-40B4-BE49-F238E27FC236}">
                <a16:creationId xmlns:a16="http://schemas.microsoft.com/office/drawing/2014/main" xmlns="" id="{A0DE02F4-B6F7-4903-9422-1D118D50242F}"/>
              </a:ext>
            </a:extLst>
          </p:cNvPr>
          <p:cNvSpPr>
            <a:spLocks noGrp="1"/>
          </p:cNvSpPr>
          <p:nvPr>
            <p:ph type="title"/>
          </p:nvPr>
        </p:nvSpPr>
        <p:spPr>
          <a:xfrm>
            <a:off x="2374367" y="276014"/>
            <a:ext cx="7113581" cy="781000"/>
          </a:xfrm>
        </p:spPr>
        <p:txBody>
          <a:bodyPr>
            <a:normAutofit fontScale="90000"/>
          </a:bodyPr>
          <a:lstStyle/>
          <a:p>
            <a:r>
              <a:rPr lang="en-US" sz="2800" b="1" dirty="0"/>
              <a:t>Effects of Medication continued:</a:t>
            </a:r>
            <a:endParaRPr lang="en-US" sz="2800" dirty="0"/>
          </a:p>
        </p:txBody>
      </p:sp>
    </p:spTree>
    <p:extLst>
      <p:ext uri="{BB962C8B-B14F-4D97-AF65-F5344CB8AC3E}">
        <p14:creationId xmlns:p14="http://schemas.microsoft.com/office/powerpoint/2010/main" val="2557468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FBCEA4-526A-42C1-8F27-2EF12D2620FD}"/>
              </a:ext>
            </a:extLst>
          </p:cNvPr>
          <p:cNvSpPr>
            <a:spLocks noGrp="1"/>
          </p:cNvSpPr>
          <p:nvPr>
            <p:ph type="title"/>
          </p:nvPr>
        </p:nvSpPr>
        <p:spPr>
          <a:xfrm>
            <a:off x="3773789" y="242458"/>
            <a:ext cx="4644421" cy="587136"/>
          </a:xfrm>
        </p:spPr>
        <p:txBody>
          <a:bodyPr>
            <a:normAutofit fontScale="90000"/>
          </a:bodyPr>
          <a:lstStyle/>
          <a:p>
            <a:r>
              <a:rPr lang="en-US" sz="1600" b="1" dirty="0"/>
              <a:t>Common Medication Categories</a:t>
            </a:r>
            <a:endParaRPr lang="en-US" sz="1600" dirty="0"/>
          </a:p>
        </p:txBody>
      </p:sp>
      <p:sp>
        <p:nvSpPr>
          <p:cNvPr id="6" name="TextBox 5">
            <a:extLst>
              <a:ext uri="{FF2B5EF4-FFF2-40B4-BE49-F238E27FC236}">
                <a16:creationId xmlns:a16="http://schemas.microsoft.com/office/drawing/2014/main" xmlns="" id="{CCBB7BEF-5512-43F8-A963-8B39379DEF94}"/>
              </a:ext>
            </a:extLst>
          </p:cNvPr>
          <p:cNvSpPr txBox="1"/>
          <p:nvPr/>
        </p:nvSpPr>
        <p:spPr>
          <a:xfrm>
            <a:off x="2174145" y="1415112"/>
            <a:ext cx="8068812" cy="3046988"/>
          </a:xfrm>
          <a:prstGeom prst="rect">
            <a:avLst/>
          </a:prstGeom>
          <a:noFill/>
        </p:spPr>
        <p:txBody>
          <a:bodyPr wrap="square" rtlCol="0">
            <a:spAutoFit/>
          </a:bodyPr>
          <a:lstStyle/>
          <a:p>
            <a:pPr algn="ctr"/>
            <a:r>
              <a:rPr lang="en-US" sz="1600" dirty="0"/>
              <a:t>Drugs are classified into categories or classes with other medications that affect</a:t>
            </a:r>
          </a:p>
          <a:p>
            <a:pPr algn="ctr"/>
            <a:r>
              <a:rPr lang="en-US" sz="1600" dirty="0"/>
              <a:t>the body in similar ways. Thousands of medications are on the market. Many drugs, because of</a:t>
            </a:r>
          </a:p>
          <a:p>
            <a:pPr algn="ctr"/>
            <a:r>
              <a:rPr lang="en-US" sz="1600" dirty="0"/>
              <a:t>their multiple uses, can be found in more than one category. For example, Benadryl® is an</a:t>
            </a:r>
          </a:p>
          <a:p>
            <a:pPr algn="ctr"/>
            <a:r>
              <a:rPr lang="en-US" sz="1600" dirty="0"/>
              <a:t>antihistamine, which relieves allergy symptoms. It’s also a sedative to promote sleep.</a:t>
            </a:r>
          </a:p>
          <a:p>
            <a:pPr algn="ctr"/>
            <a:r>
              <a:rPr lang="en-US" sz="1600" dirty="0"/>
              <a:t>Some common categories of medications used by individuals with developmental disabilities or</a:t>
            </a:r>
          </a:p>
          <a:p>
            <a:pPr algn="ctr"/>
            <a:endParaRPr lang="en-US" sz="1600" dirty="0"/>
          </a:p>
          <a:p>
            <a:pPr algn="ctr"/>
            <a:r>
              <a:rPr lang="en-US" sz="1600" b="1" dirty="0">
                <a:solidFill>
                  <a:schemeClr val="accent6"/>
                </a:solidFill>
              </a:rPr>
              <a:t>Mental Illness include:</a:t>
            </a:r>
          </a:p>
          <a:p>
            <a:pPr algn="ctr"/>
            <a:r>
              <a:rPr lang="en-US" sz="1600" dirty="0"/>
              <a:t>Anti-</a:t>
            </a:r>
            <a:r>
              <a:rPr lang="en-US" sz="1600" dirty="0" err="1"/>
              <a:t>convulsants</a:t>
            </a:r>
            <a:endParaRPr lang="en-US" sz="1600" dirty="0"/>
          </a:p>
          <a:p>
            <a:pPr algn="ctr"/>
            <a:r>
              <a:rPr lang="en-US" sz="1600" dirty="0"/>
              <a:t>Antibiotics</a:t>
            </a:r>
          </a:p>
          <a:p>
            <a:pPr algn="ctr"/>
            <a:r>
              <a:rPr lang="en-US" sz="1600" dirty="0"/>
              <a:t>Pain medications</a:t>
            </a:r>
          </a:p>
          <a:p>
            <a:pPr algn="ctr"/>
            <a:r>
              <a:rPr lang="en-US" sz="1600" dirty="0"/>
              <a:t>Topical ointments or creams</a:t>
            </a:r>
          </a:p>
          <a:p>
            <a:pPr algn="ctr"/>
            <a:r>
              <a:rPr lang="en-US" sz="1600" dirty="0"/>
              <a:t>Psychotropic medications, which include anti-depressants and antipsychotics</a:t>
            </a:r>
          </a:p>
        </p:txBody>
      </p:sp>
      <p:sp>
        <p:nvSpPr>
          <p:cNvPr id="7" name="Title 1">
            <a:extLst>
              <a:ext uri="{FF2B5EF4-FFF2-40B4-BE49-F238E27FC236}">
                <a16:creationId xmlns:a16="http://schemas.microsoft.com/office/drawing/2014/main" xmlns="" id="{177B355D-DCF1-42CC-940A-657C054A57B8}"/>
              </a:ext>
            </a:extLst>
          </p:cNvPr>
          <p:cNvSpPr txBox="1">
            <a:spLocks/>
          </p:cNvSpPr>
          <p:nvPr/>
        </p:nvSpPr>
        <p:spPr>
          <a:xfrm>
            <a:off x="3886341" y="3191139"/>
            <a:ext cx="4644421" cy="58713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endParaRPr lang="en-US" sz="1400" dirty="0"/>
          </a:p>
        </p:txBody>
      </p:sp>
      <p:pic>
        <p:nvPicPr>
          <p:cNvPr id="5" name="Picture 4" descr="A close up of a logo&#10;&#10;Description automatically generated">
            <a:extLst>
              <a:ext uri="{FF2B5EF4-FFF2-40B4-BE49-F238E27FC236}">
                <a16:creationId xmlns:a16="http://schemas.microsoft.com/office/drawing/2014/main" xmlns="" id="{264DD2EE-5501-4096-BA10-B469168EE5DE}"/>
              </a:ext>
            </a:extLst>
          </p:cNvPr>
          <p:cNvPicPr>
            <a:picLocks noChangeAspect="1"/>
          </p:cNvPicPr>
          <p:nvPr/>
        </p:nvPicPr>
        <p:blipFill>
          <a:blip r:embed="rId2"/>
          <a:stretch>
            <a:fillRect/>
          </a:stretch>
        </p:blipFill>
        <p:spPr>
          <a:xfrm>
            <a:off x="4613220" y="4943795"/>
            <a:ext cx="3341666" cy="925000"/>
          </a:xfrm>
          <a:prstGeom prst="rect">
            <a:avLst/>
          </a:prstGeom>
        </p:spPr>
      </p:pic>
    </p:spTree>
    <p:extLst>
      <p:ext uri="{BB962C8B-B14F-4D97-AF65-F5344CB8AC3E}">
        <p14:creationId xmlns:p14="http://schemas.microsoft.com/office/powerpoint/2010/main" val="2140452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EAC0B4FB-B97C-4262-86F3-48EDC19C1E73}"/>
              </a:ext>
            </a:extLst>
          </p:cNvPr>
          <p:cNvSpPr txBox="1">
            <a:spLocks/>
          </p:cNvSpPr>
          <p:nvPr/>
        </p:nvSpPr>
        <p:spPr>
          <a:xfrm>
            <a:off x="3773789" y="414384"/>
            <a:ext cx="4644421" cy="58713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endParaRPr lang="en-US" sz="1600" dirty="0"/>
          </a:p>
        </p:txBody>
      </p:sp>
      <p:sp>
        <p:nvSpPr>
          <p:cNvPr id="2" name="Rectangle 1"/>
          <p:cNvSpPr/>
          <p:nvPr/>
        </p:nvSpPr>
        <p:spPr>
          <a:xfrm>
            <a:off x="0" y="0"/>
            <a:ext cx="12199174" cy="6894195"/>
          </a:xfrm>
          <a:prstGeom prst="rect">
            <a:avLst/>
          </a:prstGeom>
        </p:spPr>
        <p:txBody>
          <a:bodyPr wrap="square">
            <a:spAutoFit/>
          </a:bodyPr>
          <a:lstStyle/>
          <a:p>
            <a:r>
              <a:rPr lang="en-US" b="1" dirty="0">
                <a:solidFill>
                  <a:schemeClr val="accent1"/>
                </a:solidFill>
                <a:latin typeface="TimesNewRomanPS" charset="0"/>
              </a:rPr>
              <a:t>R6-5-7453. Medications </a:t>
            </a:r>
            <a:endParaRPr lang="en-US" b="1" dirty="0" smtClean="0">
              <a:solidFill>
                <a:schemeClr val="accent1"/>
              </a:solidFill>
              <a:latin typeface="TimesNewRomanPS" charset="0"/>
            </a:endParaRPr>
          </a:p>
          <a:p>
            <a:r>
              <a:rPr lang="en-US" sz="1600" dirty="0"/>
              <a:t>A. A licensee shall have written policies and procedures governing medications. The policies and procedures shall specify:</a:t>
            </a:r>
            <a:br>
              <a:rPr lang="en-US" sz="1600" dirty="0"/>
            </a:br>
            <a:r>
              <a:rPr lang="en-US" sz="1600" dirty="0"/>
              <a:t>1. The conditions under which medications can be prescribed and administered which shall be </a:t>
            </a:r>
          </a:p>
          <a:p>
            <a:r>
              <a:rPr lang="en-US" sz="1600" dirty="0"/>
              <a:t>in accordance with any applicable laws;</a:t>
            </a:r>
            <a:br>
              <a:rPr lang="en-US" sz="1600" dirty="0"/>
            </a:br>
            <a:r>
              <a:rPr lang="en-US" sz="1600" dirty="0"/>
              <a:t>2 The qualifications of the persons allowed to administer medications;</a:t>
            </a:r>
            <a:br>
              <a:rPr lang="en-US" sz="1600" dirty="0"/>
            </a:br>
            <a:r>
              <a:rPr lang="en-US" sz="1600" dirty="0"/>
              <a:t>3. The qualifications of persons allowed to supervise self-administration of medication;</a:t>
            </a:r>
            <a:br>
              <a:rPr lang="en-US" sz="1600" dirty="0"/>
            </a:br>
            <a:r>
              <a:rPr lang="en-US" sz="1600" dirty="0"/>
              <a:t>4. How a facility will document the prescription and administration of medication, medication </a:t>
            </a:r>
          </a:p>
          <a:p>
            <a:r>
              <a:rPr lang="en-US" sz="1600" dirty="0"/>
              <a:t>errors, and drug reactions; and</a:t>
            </a:r>
            <a:br>
              <a:rPr lang="en-US" sz="1600" dirty="0"/>
            </a:br>
            <a:r>
              <a:rPr lang="en-US" sz="1600" dirty="0"/>
              <a:t>5. How staff will notify a child’s attending physician in cases of medication errors and drug </a:t>
            </a:r>
          </a:p>
          <a:p>
            <a:r>
              <a:rPr lang="en-US" sz="1600" dirty="0"/>
              <a:t>reactions.</a:t>
            </a:r>
            <a:br>
              <a:rPr lang="en-US" sz="1600" dirty="0"/>
            </a:br>
            <a:r>
              <a:rPr lang="en-US" sz="1600" dirty="0"/>
              <a:t>B. The licensee shall have a written medication schedule for each child who receives </a:t>
            </a:r>
            <a:r>
              <a:rPr lang="en-US" sz="1600" dirty="0" smtClean="0"/>
              <a:t>medication. (CSO-1897)</a:t>
            </a:r>
            <a:endParaRPr lang="en-US" sz="1600" dirty="0"/>
          </a:p>
          <a:p>
            <a:r>
              <a:rPr lang="en-US" sz="1600" dirty="0"/>
              <a:t>The schedule shall include the following information:</a:t>
            </a:r>
            <a:br>
              <a:rPr lang="en-US" sz="1600" dirty="0"/>
            </a:br>
            <a:r>
              <a:rPr lang="en-US" sz="1600" dirty="0"/>
              <a:t>1. Child’s name;</a:t>
            </a:r>
            <a:br>
              <a:rPr lang="en-US" sz="1600" dirty="0"/>
            </a:br>
            <a:r>
              <a:rPr lang="en-US" sz="1600" dirty="0"/>
              <a:t>2. Name of the prescribing physician;</a:t>
            </a:r>
            <a:br>
              <a:rPr lang="en-US" sz="1600" dirty="0"/>
            </a:br>
            <a:r>
              <a:rPr lang="en-US" sz="1600" dirty="0"/>
              <a:t>3. Telephone number at which the prescribing physician can be reached in case of medical </a:t>
            </a:r>
          </a:p>
          <a:p>
            <a:r>
              <a:rPr lang="en-US" sz="1600" dirty="0"/>
              <a:t>emergency;</a:t>
            </a:r>
            <a:br>
              <a:rPr lang="en-US" sz="1600" dirty="0"/>
            </a:br>
            <a:r>
              <a:rPr lang="en-US" sz="1600" dirty="0"/>
              <a:t>4. Reason for prescribing the medication;</a:t>
            </a:r>
            <a:br>
              <a:rPr lang="en-US" sz="1600" dirty="0"/>
            </a:br>
            <a:r>
              <a:rPr lang="en-US" sz="1600" dirty="0"/>
              <a:t>5. Date on which the medication was prescribed;</a:t>
            </a:r>
            <a:br>
              <a:rPr lang="en-US" sz="1600" dirty="0"/>
            </a:br>
            <a:r>
              <a:rPr lang="en-US" sz="1600" dirty="0"/>
              <a:t>6. Generic or commercial name of the medication;</a:t>
            </a:r>
            <a:br>
              <a:rPr lang="en-US" sz="1600" dirty="0"/>
            </a:br>
            <a:r>
              <a:rPr lang="en-US" sz="1600" dirty="0"/>
              <a:t>7. Dosage level and time of day when medication is to be administered, including any special </a:t>
            </a:r>
          </a:p>
          <a:p>
            <a:r>
              <a:rPr lang="en-US" sz="1600" dirty="0"/>
              <a:t>administration instructions;</a:t>
            </a:r>
            <a:br>
              <a:rPr lang="en-US" sz="1600" dirty="0"/>
            </a:br>
            <a:r>
              <a:rPr lang="en-US" sz="1600" dirty="0"/>
              <a:t>8. The date, time, and dosage administered; and</a:t>
            </a:r>
            <a:br>
              <a:rPr lang="en-US" sz="1600" dirty="0"/>
            </a:br>
            <a:r>
              <a:rPr lang="en-US" sz="1600" dirty="0"/>
              <a:t>9. The signature of the person administering each dosage. If the medication is self- </a:t>
            </a:r>
          </a:p>
          <a:p>
            <a:r>
              <a:rPr lang="en-US" sz="1600" dirty="0"/>
              <a:t>administered, the chart shall include the signature of the child and the person supervising the child’s self-administration</a:t>
            </a:r>
            <a:r>
              <a:rPr lang="en-US" dirty="0"/>
              <a:t>. </a:t>
            </a:r>
          </a:p>
          <a:p>
            <a:endParaRPr lang="en-US" dirty="0"/>
          </a:p>
          <a:p>
            <a:endParaRPr lang="en-US" b="1" dirty="0">
              <a:latin typeface="TimesNewRomanPS" charset="0"/>
            </a:endParaRPr>
          </a:p>
          <a:p>
            <a:endParaRPr lang="en-US" dirty="0"/>
          </a:p>
        </p:txBody>
      </p:sp>
    </p:spTree>
    <p:extLst>
      <p:ext uri="{BB962C8B-B14F-4D97-AF65-F5344CB8AC3E}">
        <p14:creationId xmlns:p14="http://schemas.microsoft.com/office/powerpoint/2010/main" val="3166248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EAC0B4FB-B97C-4262-86F3-48EDC19C1E73}"/>
              </a:ext>
            </a:extLst>
          </p:cNvPr>
          <p:cNvSpPr txBox="1">
            <a:spLocks/>
          </p:cNvSpPr>
          <p:nvPr/>
        </p:nvSpPr>
        <p:spPr>
          <a:xfrm>
            <a:off x="3773789" y="414384"/>
            <a:ext cx="4644421" cy="58713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endParaRPr lang="en-US" sz="1600" dirty="0"/>
          </a:p>
        </p:txBody>
      </p:sp>
      <p:sp>
        <p:nvSpPr>
          <p:cNvPr id="2" name="Rectangle 1"/>
          <p:cNvSpPr/>
          <p:nvPr/>
        </p:nvSpPr>
        <p:spPr>
          <a:xfrm>
            <a:off x="0" y="1395"/>
            <a:ext cx="12199174" cy="923330"/>
          </a:xfrm>
          <a:prstGeom prst="rect">
            <a:avLst/>
          </a:prstGeom>
        </p:spPr>
        <p:txBody>
          <a:bodyPr wrap="square">
            <a:spAutoFit/>
          </a:bodyPr>
          <a:lstStyle/>
          <a:p>
            <a:endParaRPr lang="en-US" dirty="0"/>
          </a:p>
          <a:p>
            <a:endParaRPr lang="en-US" b="1" dirty="0">
              <a:latin typeface="TimesNewRomanPS" charset="0"/>
            </a:endParaRPr>
          </a:p>
          <a:p>
            <a:endParaRPr lang="en-US" dirty="0"/>
          </a:p>
        </p:txBody>
      </p:sp>
      <p:sp>
        <p:nvSpPr>
          <p:cNvPr id="5" name="Title 1">
            <a:extLst>
              <a:ext uri="{FF2B5EF4-FFF2-40B4-BE49-F238E27FC236}">
                <a16:creationId xmlns:a16="http://schemas.microsoft.com/office/drawing/2014/main" xmlns="" id="{EAC0B4FB-B97C-4262-86F3-48EDC19C1E73}"/>
              </a:ext>
            </a:extLst>
          </p:cNvPr>
          <p:cNvSpPr txBox="1">
            <a:spLocks/>
          </p:cNvSpPr>
          <p:nvPr/>
        </p:nvSpPr>
        <p:spPr>
          <a:xfrm>
            <a:off x="3702351" y="0"/>
            <a:ext cx="4644421" cy="587136"/>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a:lstStyle>
          <a:p>
            <a:endParaRPr lang="en-US" sz="1600" dirty="0"/>
          </a:p>
        </p:txBody>
      </p:sp>
      <p:sp>
        <p:nvSpPr>
          <p:cNvPr id="3" name="Rectangle 2"/>
          <p:cNvSpPr/>
          <p:nvPr/>
        </p:nvSpPr>
        <p:spPr>
          <a:xfrm>
            <a:off x="7174" y="587136"/>
            <a:ext cx="12192000" cy="4062651"/>
          </a:xfrm>
          <a:prstGeom prst="rect">
            <a:avLst/>
          </a:prstGeom>
        </p:spPr>
        <p:txBody>
          <a:bodyPr wrap="square">
            <a:spAutoFit/>
          </a:bodyPr>
          <a:lstStyle/>
          <a:p>
            <a:r>
              <a:rPr lang="en-US" b="1" dirty="0">
                <a:solidFill>
                  <a:schemeClr val="accent1"/>
                </a:solidFill>
                <a:latin typeface="TimesNewRomanPS" charset="0"/>
              </a:rPr>
              <a:t>R6-5-7454. Storage of Medications </a:t>
            </a:r>
            <a:endParaRPr lang="en-US" b="1" dirty="0">
              <a:solidFill>
                <a:schemeClr val="accent1"/>
              </a:solidFill>
            </a:endParaRPr>
          </a:p>
          <a:p>
            <a:r>
              <a:rPr lang="en-US" sz="1600" dirty="0"/>
              <a:t>A licensee shall store medications as prescribed in this Section.</a:t>
            </a:r>
            <a:br>
              <a:rPr lang="en-US" sz="1600" dirty="0"/>
            </a:br>
            <a:r>
              <a:rPr lang="en-US" sz="1600" dirty="0"/>
              <a:t>1. Medications shall be kept in securely locked spaces that are not used for any other purpose </a:t>
            </a:r>
          </a:p>
          <a:p>
            <a:r>
              <a:rPr lang="en-US" sz="1600" dirty="0"/>
              <a:t>and to which children do not have access.</a:t>
            </a:r>
            <a:br>
              <a:rPr lang="en-US" sz="1600" dirty="0"/>
            </a:br>
            <a:r>
              <a:rPr lang="en-US" sz="1600" dirty="0"/>
              <a:t>2. All medications requiring refrigeration shall be stored separately from food items, in a </a:t>
            </a:r>
          </a:p>
          <a:p>
            <a:r>
              <a:rPr lang="en-US" sz="1600" dirty="0"/>
              <a:t>locked container, in a refrigerator and under temperature ranges recommended by the manufacturer. </a:t>
            </a:r>
          </a:p>
          <a:p>
            <a:r>
              <a:rPr lang="en-US" sz="1600" dirty="0"/>
              <a:t>3. All prescription medication shall be kept in its original container which shall have a label with the following information:</a:t>
            </a:r>
            <a:br>
              <a:rPr lang="en-US" sz="1600" dirty="0"/>
            </a:br>
            <a:r>
              <a:rPr lang="en-US" sz="1600" dirty="0"/>
              <a:t>a. Child’s name;</a:t>
            </a:r>
            <a:br>
              <a:rPr lang="en-US" sz="1600" dirty="0"/>
            </a:br>
            <a:r>
              <a:rPr lang="en-US" sz="1600" dirty="0"/>
              <a:t>b. Name of the medication; </a:t>
            </a:r>
          </a:p>
          <a:p>
            <a:r>
              <a:rPr lang="en-US" sz="1600" dirty="0"/>
              <a:t>c. Prescribing physician;</a:t>
            </a:r>
            <a:br>
              <a:rPr lang="en-US" sz="1600" dirty="0"/>
            </a:br>
            <a:r>
              <a:rPr lang="en-US" sz="1600" dirty="0"/>
              <a:t>d. Date of purchase and, if known, expiration date; and e. Directions for administering. </a:t>
            </a:r>
          </a:p>
          <a:p>
            <a:r>
              <a:rPr lang="en-US" sz="1600" dirty="0"/>
              <a:t>4. All over-the-counter medication shall be kept in its original container with the manufacturer’s label. </a:t>
            </a:r>
          </a:p>
          <a:p>
            <a:r>
              <a:rPr lang="en-US" sz="1600" dirty="0"/>
              <a:t>5. At least once every 90 days, the licensee shall dispose of all:</a:t>
            </a:r>
            <a:br>
              <a:rPr lang="en-US" sz="1600" dirty="0"/>
            </a:br>
            <a:r>
              <a:rPr lang="en-US" sz="1600" dirty="0"/>
              <a:t>a. Outdated medications;</a:t>
            </a:r>
            <a:br>
              <a:rPr lang="en-US" sz="1600" dirty="0"/>
            </a:br>
            <a:r>
              <a:rPr lang="en-US" sz="1600" dirty="0"/>
              <a:t>b. Medications for children no longer at the facility; and</a:t>
            </a:r>
            <a:br>
              <a:rPr lang="en-US" sz="1600" dirty="0"/>
            </a:br>
            <a:r>
              <a:rPr lang="en-US" sz="1600" dirty="0"/>
              <a:t>c. Medications specifically prescribed for an illness from which a child has recovered. </a:t>
            </a:r>
          </a:p>
        </p:txBody>
      </p:sp>
    </p:spTree>
    <p:extLst>
      <p:ext uri="{BB962C8B-B14F-4D97-AF65-F5344CB8AC3E}">
        <p14:creationId xmlns:p14="http://schemas.microsoft.com/office/powerpoint/2010/main" val="1292334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931621-DE3D-4F3A-A133-8C2762361559}"/>
              </a:ext>
            </a:extLst>
          </p:cNvPr>
          <p:cNvSpPr>
            <a:spLocks noGrp="1"/>
          </p:cNvSpPr>
          <p:nvPr>
            <p:ph type="title"/>
          </p:nvPr>
        </p:nvSpPr>
        <p:spPr>
          <a:xfrm>
            <a:off x="1428020" y="0"/>
            <a:ext cx="9291215" cy="713888"/>
          </a:xfrm>
        </p:spPr>
        <p:txBody>
          <a:bodyPr>
            <a:normAutofit fontScale="90000"/>
          </a:bodyPr>
          <a:lstStyle/>
          <a:p>
            <a:r>
              <a:rPr lang="en-US" sz="1600" b="1" dirty="0"/>
              <a:t>Psychotropics and Psychiatric Disorders and Medications Used for Treatment</a:t>
            </a:r>
            <a:endParaRPr lang="en-US" sz="1600" dirty="0"/>
          </a:p>
        </p:txBody>
      </p:sp>
      <p:sp>
        <p:nvSpPr>
          <p:cNvPr id="5" name="TextBox 4">
            <a:extLst>
              <a:ext uri="{FF2B5EF4-FFF2-40B4-BE49-F238E27FC236}">
                <a16:creationId xmlns:a16="http://schemas.microsoft.com/office/drawing/2014/main" xmlns="" id="{F318B880-B795-464A-89B7-2C9E948F2D37}"/>
              </a:ext>
            </a:extLst>
          </p:cNvPr>
          <p:cNvSpPr txBox="1"/>
          <p:nvPr/>
        </p:nvSpPr>
        <p:spPr>
          <a:xfrm>
            <a:off x="595617" y="713065"/>
            <a:ext cx="10956022" cy="6124754"/>
          </a:xfrm>
          <a:prstGeom prst="rect">
            <a:avLst/>
          </a:prstGeom>
          <a:noFill/>
        </p:spPr>
        <p:txBody>
          <a:bodyPr wrap="square" rtlCol="0">
            <a:spAutoFit/>
          </a:bodyPr>
          <a:lstStyle/>
          <a:p>
            <a:pPr algn="ctr"/>
            <a:r>
              <a:rPr lang="en-US" sz="1400" dirty="0"/>
              <a:t>Psychiatric disorders may involve serious impairments in</a:t>
            </a:r>
          </a:p>
          <a:p>
            <a:pPr algn="ctr"/>
            <a:r>
              <a:rPr lang="en-US" sz="1400" dirty="0"/>
              <a:t>mental or emotional functioning, which affect a person’s ability to</a:t>
            </a:r>
          </a:p>
          <a:p>
            <a:pPr algn="ctr"/>
            <a:r>
              <a:rPr lang="en-US" sz="1400" dirty="0"/>
              <a:t>perform normal activities and to relate effectively to others. Many</a:t>
            </a:r>
          </a:p>
          <a:p>
            <a:pPr algn="ctr"/>
            <a:r>
              <a:rPr lang="en-US" sz="1400" dirty="0"/>
              <a:t>individuals with developmental disabilities who also have a</a:t>
            </a:r>
          </a:p>
          <a:p>
            <a:pPr algn="ctr"/>
            <a:r>
              <a:rPr lang="en-US" sz="1400" dirty="0"/>
              <a:t>psychiatric disorder, and individuals who have been diagnosed with</a:t>
            </a:r>
          </a:p>
          <a:p>
            <a:pPr algn="ctr"/>
            <a:r>
              <a:rPr lang="en-US" sz="1400" dirty="0"/>
              <a:t>a mental illness are treated with psychotropic medications</a:t>
            </a:r>
          </a:p>
          <a:p>
            <a:pPr algn="ctr"/>
            <a:r>
              <a:rPr lang="en-US" sz="1400" dirty="0"/>
              <a:t>alongside other interventions. Psychotropic medications are central</a:t>
            </a:r>
          </a:p>
          <a:p>
            <a:pPr algn="ctr"/>
            <a:r>
              <a:rPr lang="en-US" sz="1400" dirty="0"/>
              <a:t>nervous system drugs that affect mental activity, behavior, or perception. The following</a:t>
            </a:r>
          </a:p>
          <a:p>
            <a:pPr algn="ctr"/>
            <a:r>
              <a:rPr lang="en-US" sz="1400" dirty="0"/>
              <a:t>information is on three classifications of psychiatric disorders for which individuals might</a:t>
            </a:r>
          </a:p>
          <a:p>
            <a:pPr algn="ctr"/>
            <a:r>
              <a:rPr lang="en-US" sz="1400" dirty="0"/>
              <a:t>take medication.</a:t>
            </a:r>
          </a:p>
          <a:p>
            <a:pPr algn="ctr"/>
            <a:r>
              <a:rPr lang="en-US" sz="1400" dirty="0">
                <a:solidFill>
                  <a:schemeClr val="accent6"/>
                </a:solidFill>
              </a:rPr>
              <a:t>1. </a:t>
            </a:r>
            <a:r>
              <a:rPr lang="en-US" sz="1400" b="1" dirty="0">
                <a:solidFill>
                  <a:schemeClr val="accent6"/>
                </a:solidFill>
              </a:rPr>
              <a:t>Mood Disorders</a:t>
            </a:r>
          </a:p>
          <a:p>
            <a:pPr algn="ctr"/>
            <a:r>
              <a:rPr lang="en-US" sz="1400" dirty="0"/>
              <a:t>There are two main types of mood disorders: depression and bi-polar disorder.</a:t>
            </a:r>
          </a:p>
          <a:p>
            <a:pPr algn="ctr"/>
            <a:r>
              <a:rPr lang="en-US" sz="1400" b="1" i="1" dirty="0">
                <a:solidFill>
                  <a:srgbClr val="00B050"/>
                </a:solidFill>
              </a:rPr>
              <a:t>Depression</a:t>
            </a:r>
            <a:r>
              <a:rPr lang="en-US" sz="1400" b="1" i="1" dirty="0"/>
              <a:t> </a:t>
            </a:r>
            <a:r>
              <a:rPr lang="en-US" sz="1400" dirty="0"/>
              <a:t>(lasting two or more weeks), can manifest as feelings of hopelessness or</a:t>
            </a:r>
          </a:p>
          <a:p>
            <a:pPr algn="ctr"/>
            <a:r>
              <a:rPr lang="en-US" sz="1400" dirty="0"/>
              <a:t>even self-destruction; for example, not wanting to eat or get out of bed in the morning.</a:t>
            </a:r>
          </a:p>
          <a:p>
            <a:pPr algn="ctr"/>
            <a:r>
              <a:rPr lang="en-US" sz="1400" dirty="0"/>
              <a:t>Anti-depressants are used to treat depression.</a:t>
            </a:r>
          </a:p>
          <a:p>
            <a:pPr algn="ctr"/>
            <a:r>
              <a:rPr lang="en-US" sz="1400" b="1" i="1" dirty="0">
                <a:solidFill>
                  <a:srgbClr val="FFFF00"/>
                </a:solidFill>
              </a:rPr>
              <a:t>Bi-polar Disorder</a:t>
            </a:r>
            <a:r>
              <a:rPr lang="en-US" sz="1400" dirty="0"/>
              <a:t>, also called Manic Depression, is often marked by extremes in mood,</a:t>
            </a:r>
          </a:p>
          <a:p>
            <a:pPr algn="ctr"/>
            <a:r>
              <a:rPr lang="en-US" sz="1400" dirty="0"/>
              <a:t>from elation to deep despair and/or manic periods consisting of excessive excitement,</a:t>
            </a:r>
          </a:p>
          <a:p>
            <a:pPr algn="ctr"/>
            <a:r>
              <a:rPr lang="en-US" sz="1400" dirty="0"/>
              <a:t>delusions of grandeur, or mood elevation.</a:t>
            </a:r>
          </a:p>
          <a:p>
            <a:pPr algn="ctr"/>
            <a:r>
              <a:rPr lang="en-US" sz="1400" dirty="0">
                <a:solidFill>
                  <a:schemeClr val="accent6"/>
                </a:solidFill>
              </a:rPr>
              <a:t>2. </a:t>
            </a:r>
            <a:r>
              <a:rPr lang="en-US" sz="1400" b="1" dirty="0">
                <a:solidFill>
                  <a:schemeClr val="accent6"/>
                </a:solidFill>
              </a:rPr>
              <a:t>Schizophrenia</a:t>
            </a:r>
          </a:p>
          <a:p>
            <a:pPr algn="ctr"/>
            <a:r>
              <a:rPr lang="en-US" sz="1400" dirty="0"/>
              <a:t>Schizophrenia can mean hallucinations and sensory misperceptions; delusions (strange</a:t>
            </a:r>
          </a:p>
          <a:p>
            <a:pPr algn="ctr"/>
            <a:r>
              <a:rPr lang="en-US" sz="1400" dirty="0"/>
              <a:t>ideas or false beliefs, including paranoia); distorted misinterpretation and retreat from</a:t>
            </a:r>
          </a:p>
          <a:p>
            <a:pPr algn="ctr"/>
            <a:r>
              <a:rPr lang="en-US" sz="1400" dirty="0"/>
              <a:t>reality; ambivalence; inappropriate affect; and bizarre, withdrawn, or aggressive</a:t>
            </a:r>
          </a:p>
          <a:p>
            <a:pPr algn="ctr"/>
            <a:r>
              <a:rPr lang="en-US" sz="1400" dirty="0"/>
              <a:t>behavior.</a:t>
            </a:r>
          </a:p>
          <a:p>
            <a:pPr algn="ctr"/>
            <a:r>
              <a:rPr lang="en-US" sz="1400" dirty="0">
                <a:solidFill>
                  <a:schemeClr val="accent6"/>
                </a:solidFill>
              </a:rPr>
              <a:t>3. </a:t>
            </a:r>
            <a:r>
              <a:rPr lang="en-US" sz="1400" b="1" dirty="0">
                <a:solidFill>
                  <a:schemeClr val="accent6"/>
                </a:solidFill>
              </a:rPr>
              <a:t>Anxiety Disorders</a:t>
            </a:r>
          </a:p>
          <a:p>
            <a:pPr algn="ctr"/>
            <a:r>
              <a:rPr lang="en-US" sz="1400" dirty="0"/>
              <a:t>Anxiety disorders are typified by tension, fear, apprehension, discomfort, and distress.</a:t>
            </a:r>
          </a:p>
          <a:p>
            <a:pPr algn="ctr"/>
            <a:r>
              <a:rPr lang="en-US" sz="1400" dirty="0"/>
              <a:t>Two main types of anxiety disorders are:</a:t>
            </a:r>
          </a:p>
          <a:p>
            <a:pPr algn="ctr"/>
            <a:r>
              <a:rPr lang="en-US" sz="1400" dirty="0"/>
              <a:t>a. </a:t>
            </a:r>
            <a:r>
              <a:rPr lang="en-US" sz="1400" b="1" dirty="0">
                <a:solidFill>
                  <a:srgbClr val="FFC000"/>
                </a:solidFill>
              </a:rPr>
              <a:t>Generalized Anxiety Disorder</a:t>
            </a:r>
          </a:p>
          <a:p>
            <a:pPr algn="ctr"/>
            <a:r>
              <a:rPr lang="en-US" sz="1400" dirty="0"/>
              <a:t>b. </a:t>
            </a:r>
            <a:r>
              <a:rPr lang="en-US" sz="1400" b="1" dirty="0">
                <a:solidFill>
                  <a:srgbClr val="FFC000"/>
                </a:solidFill>
              </a:rPr>
              <a:t>Obsessive-Compulsive Disorder</a:t>
            </a:r>
            <a:endParaRPr lang="en-US" sz="1400" dirty="0">
              <a:solidFill>
                <a:srgbClr val="FFC000"/>
              </a:solidFill>
            </a:endParaRPr>
          </a:p>
        </p:txBody>
      </p:sp>
    </p:spTree>
    <p:extLst>
      <p:ext uri="{BB962C8B-B14F-4D97-AF65-F5344CB8AC3E}">
        <p14:creationId xmlns:p14="http://schemas.microsoft.com/office/powerpoint/2010/main" val="139096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1452</TotalTime>
  <Words>5097</Words>
  <Application>Microsoft Macintosh PowerPoint</Application>
  <PresentationFormat>Widescreen</PresentationFormat>
  <Paragraphs>522</Paragraphs>
  <Slides>30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Century Gothic</vt:lpstr>
      <vt:lpstr>Gill Sans MT</vt:lpstr>
      <vt:lpstr>TimesNewRomanPS</vt:lpstr>
      <vt:lpstr>Parcel</vt:lpstr>
      <vt:lpstr>Document</vt:lpstr>
      <vt:lpstr>Basic MEDICATION administration training </vt:lpstr>
      <vt:lpstr>Training Agenda &amp; Outcomes:</vt:lpstr>
      <vt:lpstr>PowerPoint Presentation</vt:lpstr>
      <vt:lpstr>Effects of Medication:</vt:lpstr>
      <vt:lpstr>Effects of Medication continued:</vt:lpstr>
      <vt:lpstr>Common Medication Categories</vt:lpstr>
      <vt:lpstr>PowerPoint Presentation</vt:lpstr>
      <vt:lpstr>PowerPoint Presentation</vt:lpstr>
      <vt:lpstr>Psychotropics and Psychiatric Disorders and Medications Used for Treatment</vt:lpstr>
      <vt:lpstr>Following Doctor’s Orders for Tests</vt:lpstr>
      <vt:lpstr>PowerPoint Presentation</vt:lpstr>
      <vt:lpstr>PowerPoint Presentation</vt:lpstr>
      <vt:lpstr>Common Side Effects of Medication that You Should Report to the Doctor include:</vt:lpstr>
      <vt:lpstr>Guidelines for Reporting a Suspected Adverse Reaction to Medication</vt:lpstr>
      <vt:lpstr>Guidelines for Reporting a Suspected Adverse Reaction to Medication continued</vt:lpstr>
      <vt:lpstr>Reading and Understanding Medication Labels</vt:lpstr>
      <vt:lpstr>PowerPoint Presentation</vt:lpstr>
      <vt:lpstr>PowerPoint Presentation</vt:lpstr>
      <vt:lpstr>PowerPoint Presentation</vt:lpstr>
      <vt:lpstr>Documentation</vt:lpstr>
      <vt:lpstr>Five Rights of Assisting with Medication Administration</vt:lpstr>
      <vt:lpstr>Important reminders</vt:lpstr>
      <vt:lpstr>Disposal and Destruction of Medication  </vt:lpstr>
      <vt:lpstr>Refusal of Medications </vt:lpstr>
      <vt:lpstr>Medication Errors </vt:lpstr>
      <vt:lpstr>Packaging Medications for Dose Away from Home </vt:lpstr>
      <vt:lpstr>PowerPoint Presentation</vt:lpstr>
      <vt:lpstr>Basic medication administration Test </vt:lpstr>
      <vt:lpstr>PowerPoint Presentation</vt:lpstr>
      <vt:lpstr>PowerPoint Presentation</vt:lpstr>
    </vt:vector>
  </TitlesOfParts>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MEDICATION administration training</dc:title>
  <dc:creator>Natalie scott</dc:creator>
  <cp:lastModifiedBy>Natalie Scott</cp:lastModifiedBy>
  <cp:revision>54</cp:revision>
  <cp:lastPrinted>2020-06-12T14:56:03Z</cp:lastPrinted>
  <dcterms:created xsi:type="dcterms:W3CDTF">2019-12-31T16:14:28Z</dcterms:created>
  <dcterms:modified xsi:type="dcterms:W3CDTF">2020-06-12T16:27:55Z</dcterms:modified>
</cp:coreProperties>
</file>